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59" r:id="rId3"/>
    <p:sldId id="256" r:id="rId4"/>
    <p:sldId id="262" r:id="rId5"/>
    <p:sldId id="263" r:id="rId6"/>
    <p:sldId id="264" r:id="rId7"/>
    <p:sldId id="265" r:id="rId8"/>
    <p:sldId id="266" r:id="rId9"/>
    <p:sldId id="267" r:id="rId10"/>
    <p:sldId id="261" r:id="rId11"/>
    <p:sldId id="269" r:id="rId12"/>
    <p:sldId id="270" r:id="rId13"/>
    <p:sldId id="271" r:id="rId14"/>
    <p:sldId id="272"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5597"/>
    <a:srgbClr val="FFA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635"/>
    <p:restoredTop sz="95271"/>
  </p:normalViewPr>
  <p:slideViewPr>
    <p:cSldViewPr snapToGrid="0" snapToObjects="1">
      <p:cViewPr varScale="1">
        <p:scale>
          <a:sx n="49" d="100"/>
          <a:sy n="49" d="100"/>
        </p:scale>
        <p:origin x="192" y="24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371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426294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668662-CAC6-5F41-891C-C866EF4AB55A}" type="datetimeFigureOut">
              <a:rPr lang="en-US" smtClean="0"/>
              <a:t>11/24/24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66002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668662-CAC6-5F41-891C-C866EF4AB55A}" type="datetimeFigureOut">
              <a:rPr lang="en-US" smtClean="0"/>
              <a:t>11/24/24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691778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668662-CAC6-5F41-891C-C866EF4AB55A}" type="datetimeFigureOut">
              <a:rPr lang="en-US" smtClean="0"/>
              <a:t>11/24/24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845396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668662-CAC6-5F41-891C-C866EF4AB55A}" type="datetimeFigureOut">
              <a:rPr lang="en-US" smtClean="0"/>
              <a:t>11/24/24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7758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68662-CAC6-5F41-891C-C866EF4AB55A}" type="datetimeFigureOut">
              <a:rPr lang="en-US" smtClean="0"/>
              <a:t>11/24/24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2257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11/24/24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5593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11/24/24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18316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99100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11/24/24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150446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68662-CAC6-5F41-891C-C866EF4AB55A}" type="datetimeFigureOut">
              <a:rPr lang="en-US" smtClean="0"/>
              <a:t>11/24/24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52262-480B-8944-91CF-3A8ABB3E439F}" type="slidenum">
              <a:rPr lang="en-US" smtClean="0"/>
              <a:t>‹#›</a:t>
            </a:fld>
            <a:endParaRPr lang="en-US"/>
          </a:p>
        </p:txBody>
      </p:sp>
    </p:spTree>
    <p:extLst>
      <p:ext uri="{BB962C8B-B14F-4D97-AF65-F5344CB8AC3E}">
        <p14:creationId xmlns:p14="http://schemas.microsoft.com/office/powerpoint/2010/main" val="168900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701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D1FC39-EA25-7347-BAD2-6839F0E29D21}"/>
              </a:ext>
            </a:extLst>
          </p:cNvPr>
          <p:cNvSpPr txBox="1"/>
          <p:nvPr/>
        </p:nvSpPr>
        <p:spPr>
          <a:xfrm>
            <a:off x="1278286" y="1720840"/>
            <a:ext cx="6587429" cy="3416320"/>
          </a:xfrm>
          <a:prstGeom prst="rect">
            <a:avLst/>
          </a:prstGeom>
          <a:noFill/>
        </p:spPr>
        <p:txBody>
          <a:bodyPr wrap="square" rtlCol="0">
            <a:spAutoFit/>
          </a:bodyPr>
          <a:lstStyle/>
          <a:p>
            <a:r>
              <a:rPr lang="en-US" sz="5400" dirty="0">
                <a:solidFill>
                  <a:schemeClr val="bg1"/>
                </a:solidFill>
                <a:latin typeface="Arial" panose="020B0604020202020204" pitchFamily="34" charset="0"/>
                <a:ea typeface="Silom" pitchFamily="2" charset="-34"/>
                <a:cs typeface="Arial" panose="020B0604020202020204" pitchFamily="34" charset="0"/>
              </a:rPr>
              <a:t>Blessed are the meek, </a:t>
            </a:r>
            <a:r>
              <a:rPr lang="en-US" sz="5400" dirty="0">
                <a:solidFill>
                  <a:srgbClr val="FF0000"/>
                </a:solidFill>
                <a:latin typeface="Arial" panose="020B0604020202020204" pitchFamily="34" charset="0"/>
                <a:ea typeface="Silom" pitchFamily="2" charset="-34"/>
                <a:cs typeface="Arial" panose="020B0604020202020204" pitchFamily="34" charset="0"/>
              </a:rPr>
              <a:t>For they shall inherit the earth</a:t>
            </a:r>
            <a:r>
              <a:rPr lang="en-US" sz="5400" dirty="0">
                <a:solidFill>
                  <a:schemeClr val="bg1"/>
                </a:solidFill>
                <a:latin typeface="Arial" panose="020B0604020202020204" pitchFamily="34" charset="0"/>
                <a:ea typeface="Silom" pitchFamily="2" charset="-34"/>
                <a:cs typeface="Arial" panose="020B0604020202020204" pitchFamily="34" charset="0"/>
              </a:rPr>
              <a:t>. Matthew 5:5 </a:t>
            </a:r>
          </a:p>
        </p:txBody>
      </p:sp>
    </p:spTree>
    <p:extLst>
      <p:ext uri="{BB962C8B-B14F-4D97-AF65-F5344CB8AC3E}">
        <p14:creationId xmlns:p14="http://schemas.microsoft.com/office/powerpoint/2010/main" val="216696002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1034231" y="4206198"/>
            <a:ext cx="3919382" cy="923330"/>
          </a:xfrm>
          <a:prstGeom prst="rect">
            <a:avLst/>
          </a:prstGeom>
          <a:noFill/>
        </p:spPr>
        <p:txBody>
          <a:bodyPr wrap="square" rtlCol="0">
            <a:spAutoFit/>
          </a:bodyPr>
          <a:lstStyle/>
          <a:p>
            <a:pPr algn="ctr"/>
            <a:r>
              <a:rPr lang="en-US" sz="5400" b="1" dirty="0">
                <a:latin typeface="Copperplate" panose="02000504000000020004" pitchFamily="2" charset="77"/>
              </a:rPr>
              <a:t>Inheriting </a:t>
            </a:r>
          </a:p>
        </p:txBody>
      </p:sp>
      <p:sp>
        <p:nvSpPr>
          <p:cNvPr id="7" name="TextBox 6">
            <a:extLst>
              <a:ext uri="{FF2B5EF4-FFF2-40B4-BE49-F238E27FC236}">
                <a16:creationId xmlns:a16="http://schemas.microsoft.com/office/drawing/2014/main" id="{6EEE3726-3C5F-5645-9841-1D73A909F7E8}"/>
              </a:ext>
            </a:extLst>
          </p:cNvPr>
          <p:cNvSpPr txBox="1"/>
          <p:nvPr/>
        </p:nvSpPr>
        <p:spPr>
          <a:xfrm>
            <a:off x="5428072" y="1850311"/>
            <a:ext cx="2816943" cy="1938992"/>
          </a:xfrm>
          <a:prstGeom prst="rect">
            <a:avLst/>
          </a:prstGeom>
          <a:noFill/>
        </p:spPr>
        <p:txBody>
          <a:bodyPr wrap="square" rtlCol="0">
            <a:spAutoFit/>
          </a:bodyPr>
          <a:lstStyle/>
          <a:p>
            <a:pPr algn="ctr"/>
            <a:r>
              <a:rPr lang="en-US" sz="6000" b="1" dirty="0">
                <a:solidFill>
                  <a:schemeClr val="bg1"/>
                </a:solidFill>
                <a:latin typeface="Copperplate" panose="02000504000000020004" pitchFamily="2" charset="77"/>
              </a:rPr>
              <a:t>The Earth</a:t>
            </a:r>
          </a:p>
        </p:txBody>
      </p:sp>
    </p:spTree>
    <p:extLst>
      <p:ext uri="{BB962C8B-B14F-4D97-AF65-F5344CB8AC3E}">
        <p14:creationId xmlns:p14="http://schemas.microsoft.com/office/powerpoint/2010/main" val="625629521"/>
      </p:ext>
    </p:extLst>
  </p:cSld>
  <p:clrMapOvr>
    <a:masterClrMapping/>
  </p:clrMapOvr>
  <mc:AlternateContent xmlns:mc="http://schemas.openxmlformats.org/markup-compatibility/2006">
    <mc:Choice xmlns:p14="http://schemas.microsoft.com/office/powerpoint/2010/main" Requires="p14">
      <p:transition spd="slow" p14:dur="3000">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6D9743B9-2CD4-4B4B-897A-348878DCF22E}"/>
              </a:ext>
            </a:extLst>
          </p:cNvPr>
          <p:cNvCxnSpPr>
            <a:cxnSpLocks/>
          </p:cNvCxnSpPr>
          <p:nvPr/>
        </p:nvCxnSpPr>
        <p:spPr>
          <a:xfrm>
            <a:off x="4672379" y="454923"/>
            <a:ext cx="0" cy="62091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DA53B3-24A3-CF49-9CE1-85E55A14FDBB}"/>
              </a:ext>
            </a:extLst>
          </p:cNvPr>
          <p:cNvCxnSpPr>
            <a:cxnSpLocks/>
          </p:cNvCxnSpPr>
          <p:nvPr/>
        </p:nvCxnSpPr>
        <p:spPr>
          <a:xfrm>
            <a:off x="370543" y="853329"/>
            <a:ext cx="860367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7856C74-A73D-8744-A1B0-18BE654A9581}"/>
              </a:ext>
            </a:extLst>
          </p:cNvPr>
          <p:cNvSpPr txBox="1"/>
          <p:nvPr/>
        </p:nvSpPr>
        <p:spPr>
          <a:xfrm>
            <a:off x="966810" y="180871"/>
            <a:ext cx="2794959" cy="769441"/>
          </a:xfrm>
          <a:prstGeom prst="rect">
            <a:avLst/>
          </a:prstGeom>
          <a:noFill/>
        </p:spPr>
        <p:txBody>
          <a:bodyPr wrap="square" rtlCol="0">
            <a:spAutoFit/>
          </a:bodyPr>
          <a:lstStyle/>
          <a:p>
            <a:pPr algn="ctr"/>
            <a:r>
              <a:rPr lang="en-US" sz="4400" dirty="0">
                <a:latin typeface="Copperplate" panose="02000504000000020004" pitchFamily="2" charset="77"/>
              </a:rPr>
              <a:t>Now</a:t>
            </a:r>
          </a:p>
        </p:txBody>
      </p:sp>
      <p:sp>
        <p:nvSpPr>
          <p:cNvPr id="13" name="TextBox 12">
            <a:extLst>
              <a:ext uri="{FF2B5EF4-FFF2-40B4-BE49-F238E27FC236}">
                <a16:creationId xmlns:a16="http://schemas.microsoft.com/office/drawing/2014/main" id="{F13C56E9-54F1-9140-8290-8F7388CAE935}"/>
              </a:ext>
            </a:extLst>
          </p:cNvPr>
          <p:cNvSpPr txBox="1"/>
          <p:nvPr/>
        </p:nvSpPr>
        <p:spPr>
          <a:xfrm>
            <a:off x="5448449" y="180870"/>
            <a:ext cx="2794959" cy="769441"/>
          </a:xfrm>
          <a:prstGeom prst="rect">
            <a:avLst/>
          </a:prstGeom>
          <a:noFill/>
        </p:spPr>
        <p:txBody>
          <a:bodyPr wrap="square" rtlCol="0">
            <a:spAutoFit/>
          </a:bodyPr>
          <a:lstStyle/>
          <a:p>
            <a:pPr algn="ctr"/>
            <a:r>
              <a:rPr lang="en-US" sz="4400" dirty="0">
                <a:latin typeface="Copperplate" panose="02000504000000020004" pitchFamily="2" charset="77"/>
              </a:rPr>
              <a:t>Not Yet</a:t>
            </a:r>
          </a:p>
        </p:txBody>
      </p:sp>
      <p:sp>
        <p:nvSpPr>
          <p:cNvPr id="14" name="TextBox 13">
            <a:extLst>
              <a:ext uri="{FF2B5EF4-FFF2-40B4-BE49-F238E27FC236}">
                <a16:creationId xmlns:a16="http://schemas.microsoft.com/office/drawing/2014/main" id="{995E3147-56C1-9E47-BD28-F1242C52D957}"/>
              </a:ext>
            </a:extLst>
          </p:cNvPr>
          <p:cNvSpPr txBox="1"/>
          <p:nvPr/>
        </p:nvSpPr>
        <p:spPr>
          <a:xfrm>
            <a:off x="346363" y="1015120"/>
            <a:ext cx="4326016" cy="267765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Therefore the Lord Himself will give you a sign: Behold, a </a:t>
            </a:r>
          </a:p>
          <a:p>
            <a:r>
              <a:rPr lang="en-US" sz="2400" dirty="0">
                <a:latin typeface="Arial" panose="020B0604020202020204" pitchFamily="34" charset="0"/>
                <a:cs typeface="Arial" panose="020B0604020202020204" pitchFamily="34" charset="0"/>
              </a:rPr>
              <a:t>virgin* will be with child and bear a son, and she will call His name Immanuel.</a:t>
            </a:r>
            <a:r>
              <a:rPr lang="en-US" sz="2400" b="1" dirty="0">
                <a:latin typeface="Arial" panose="020B0604020202020204" pitchFamily="34" charset="0"/>
                <a:cs typeface="Arial" panose="020B0604020202020204" pitchFamily="34" charset="0"/>
              </a:rPr>
              <a:t> </a:t>
            </a:r>
          </a:p>
          <a:p>
            <a:r>
              <a:rPr lang="en-US" sz="2400" b="1" dirty="0">
                <a:latin typeface="Arial" panose="020B0604020202020204" pitchFamily="34" charset="0"/>
                <a:cs typeface="Arial" panose="020B0604020202020204" pitchFamily="34" charset="0"/>
              </a:rPr>
              <a:t>Isaiah 7:14</a:t>
            </a:r>
          </a:p>
          <a:p>
            <a:r>
              <a:rPr lang="en-US" sz="2400" u="sng" dirty="0">
                <a:latin typeface="Arial" panose="020B0604020202020204" pitchFamily="34" charset="0"/>
                <a:cs typeface="Arial" panose="020B0604020202020204" pitchFamily="34" charset="0"/>
              </a:rPr>
              <a:t>*alma: virgin / young woman</a:t>
            </a:r>
          </a:p>
        </p:txBody>
      </p:sp>
      <p:sp>
        <p:nvSpPr>
          <p:cNvPr id="17" name="TextBox 16">
            <a:extLst>
              <a:ext uri="{FF2B5EF4-FFF2-40B4-BE49-F238E27FC236}">
                <a16:creationId xmlns:a16="http://schemas.microsoft.com/office/drawing/2014/main" id="{745E35F5-6721-C741-8009-01DD23FA304D}"/>
              </a:ext>
            </a:extLst>
          </p:cNvPr>
          <p:cNvSpPr txBox="1"/>
          <p:nvPr/>
        </p:nvSpPr>
        <p:spPr>
          <a:xfrm>
            <a:off x="346363" y="3785108"/>
            <a:ext cx="4709323" cy="230832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When will this happen? v.15f</a:t>
            </a:r>
          </a:p>
          <a:p>
            <a:r>
              <a:rPr lang="en-US" sz="2400" dirty="0">
                <a:latin typeface="Arial" panose="020B0604020202020204" pitchFamily="34" charset="0"/>
                <a:cs typeface="Arial" panose="020B0604020202020204" pitchFamily="34" charset="0"/>
              </a:rPr>
              <a:t>Before the boy is old enough to know right/wrong Syria and </a:t>
            </a:r>
          </a:p>
          <a:p>
            <a:r>
              <a:rPr lang="en-US" sz="2400" dirty="0">
                <a:latin typeface="Arial" panose="020B0604020202020204" pitchFamily="34" charset="0"/>
                <a:cs typeface="Arial" panose="020B0604020202020204" pitchFamily="34" charset="0"/>
              </a:rPr>
              <a:t>N. Kingdom will be destroyed. </a:t>
            </a:r>
          </a:p>
          <a:p>
            <a:r>
              <a:rPr lang="en-US" sz="2400" i="1" dirty="0">
                <a:latin typeface="Arial" panose="020B0604020202020204" pitchFamily="34" charset="0"/>
                <a:cs typeface="Arial" panose="020B0604020202020204" pitchFamily="34" charset="0"/>
              </a:rPr>
              <a:t>Just a few years later</a:t>
            </a:r>
            <a:r>
              <a:rPr lang="en-US" sz="2400" dirty="0">
                <a:latin typeface="Arial" panose="020B0604020202020204" pitchFamily="34" charset="0"/>
                <a:cs typeface="Arial" panose="020B0604020202020204" pitchFamily="34" charset="0"/>
              </a:rPr>
              <a:t>. </a:t>
            </a:r>
          </a:p>
          <a:p>
            <a:endParaRPr lang="en-US" sz="2400" u="sng"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9F227569-27DB-6B47-9421-18AE1726D651}"/>
              </a:ext>
            </a:extLst>
          </p:cNvPr>
          <p:cNvSpPr txBox="1"/>
          <p:nvPr/>
        </p:nvSpPr>
        <p:spPr>
          <a:xfrm>
            <a:off x="4828000" y="1063686"/>
            <a:ext cx="4035855"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“She will bear a Son; and you shall call His name Jesus, for He will save His people from their sins." Now all this took place to fulfill what was spoken by the Lord through the prophet:… </a:t>
            </a:r>
            <a:r>
              <a:rPr lang="en-US" sz="2400" i="1" dirty="0">
                <a:latin typeface="Arial" panose="020B0604020202020204" pitchFamily="34" charset="0"/>
                <a:cs typeface="Arial" panose="020B0604020202020204" pitchFamily="34" charset="0"/>
              </a:rPr>
              <a:t>quotes Isaiah 7:14</a:t>
            </a:r>
            <a:r>
              <a:rPr lang="en-US" sz="2400" dirty="0">
                <a:latin typeface="Arial" panose="020B0604020202020204" pitchFamily="34" charset="0"/>
                <a:cs typeface="Arial" panose="020B0604020202020204" pitchFamily="34" charset="0"/>
              </a:rPr>
              <a:t>. </a:t>
            </a:r>
          </a:p>
          <a:p>
            <a:r>
              <a:rPr lang="en-US" sz="2400" b="1" dirty="0">
                <a:latin typeface="Arial" panose="020B0604020202020204" pitchFamily="34" charset="0"/>
                <a:cs typeface="Arial" panose="020B0604020202020204" pitchFamily="34" charset="0"/>
              </a:rPr>
              <a:t>Matthew 1:21-22</a:t>
            </a:r>
          </a:p>
        </p:txBody>
      </p:sp>
      <p:sp>
        <p:nvSpPr>
          <p:cNvPr id="19" name="Rectangle 18">
            <a:extLst>
              <a:ext uri="{FF2B5EF4-FFF2-40B4-BE49-F238E27FC236}">
                <a16:creationId xmlns:a16="http://schemas.microsoft.com/office/drawing/2014/main" id="{FD15DE31-F3F4-AD4C-BC53-B134E371FA4D}"/>
              </a:ext>
            </a:extLst>
          </p:cNvPr>
          <p:cNvSpPr/>
          <p:nvPr/>
        </p:nvSpPr>
        <p:spPr>
          <a:xfrm>
            <a:off x="4828000" y="4477606"/>
            <a:ext cx="3650358" cy="830997"/>
          </a:xfrm>
          <a:prstGeom prst="rect">
            <a:avLst/>
          </a:prstGeom>
        </p:spPr>
        <p:txBody>
          <a:bodyPr wrap="none">
            <a:spAutoFit/>
          </a:bodyPr>
          <a:lstStyle/>
          <a:p>
            <a:r>
              <a:rPr lang="en-US" sz="2400" b="1" u="sng" dirty="0">
                <a:latin typeface="Arial" panose="020B0604020202020204" pitchFamily="34" charset="0"/>
                <a:cs typeface="Arial" panose="020B0604020202020204" pitchFamily="34" charset="0"/>
              </a:rPr>
              <a:t>So who is it?</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Jesus, not </a:t>
            </a:r>
          </a:p>
          <a:p>
            <a:r>
              <a:rPr lang="en-US" sz="2400" dirty="0">
                <a:latin typeface="Arial" panose="020B0604020202020204" pitchFamily="34" charset="0"/>
                <a:cs typeface="Arial" panose="020B0604020202020204" pitchFamily="34" charset="0"/>
              </a:rPr>
              <a:t>Isaiah’s son?</a:t>
            </a:r>
          </a:p>
        </p:txBody>
      </p:sp>
      <p:sp>
        <p:nvSpPr>
          <p:cNvPr id="21" name="Rectangle 20">
            <a:extLst>
              <a:ext uri="{FF2B5EF4-FFF2-40B4-BE49-F238E27FC236}">
                <a16:creationId xmlns:a16="http://schemas.microsoft.com/office/drawing/2014/main" id="{E09EB607-99B5-CE47-8574-C27E7C7E6CB1}"/>
              </a:ext>
            </a:extLst>
          </p:cNvPr>
          <p:cNvSpPr/>
          <p:nvPr/>
        </p:nvSpPr>
        <p:spPr>
          <a:xfrm>
            <a:off x="306022" y="5862600"/>
            <a:ext cx="3869201" cy="830997"/>
          </a:xfrm>
          <a:prstGeom prst="rect">
            <a:avLst/>
          </a:prstGeom>
        </p:spPr>
        <p:txBody>
          <a:bodyPr wrap="none">
            <a:spAutoFit/>
          </a:bodyPr>
          <a:lstStyle/>
          <a:p>
            <a:r>
              <a:rPr lang="en-US" sz="2400" b="1" u="sng" dirty="0">
                <a:latin typeface="Arial" panose="020B0604020202020204" pitchFamily="34" charset="0"/>
                <a:cs typeface="Arial" panose="020B0604020202020204" pitchFamily="34" charset="0"/>
              </a:rPr>
              <a:t>So who is it?</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Isaiah’s son </a:t>
            </a:r>
          </a:p>
          <a:p>
            <a:r>
              <a:rPr lang="en-US" sz="2400" dirty="0">
                <a:latin typeface="Arial" panose="020B0604020202020204" pitchFamily="34" charset="0"/>
                <a:cs typeface="Arial" panose="020B0604020202020204" pitchFamily="34" charset="0"/>
              </a:rPr>
              <a:t>in chp. 8</a:t>
            </a:r>
          </a:p>
        </p:txBody>
      </p:sp>
      <p:sp>
        <p:nvSpPr>
          <p:cNvPr id="24" name="Rectangle 23">
            <a:extLst>
              <a:ext uri="{FF2B5EF4-FFF2-40B4-BE49-F238E27FC236}">
                <a16:creationId xmlns:a16="http://schemas.microsoft.com/office/drawing/2014/main" id="{DF04039C-8900-4240-8A28-A681D1CB2D46}"/>
              </a:ext>
            </a:extLst>
          </p:cNvPr>
          <p:cNvSpPr/>
          <p:nvPr/>
        </p:nvSpPr>
        <p:spPr>
          <a:xfrm>
            <a:off x="4828000" y="5348147"/>
            <a:ext cx="2388795" cy="830997"/>
          </a:xfrm>
          <a:prstGeom prst="rect">
            <a:avLst/>
          </a:prstGeom>
        </p:spPr>
        <p:txBody>
          <a:bodyPr wrap="none">
            <a:spAutoFit/>
          </a:bodyPr>
          <a:lstStyle/>
          <a:p>
            <a:r>
              <a:rPr lang="en-US" sz="2400" b="1" u="sng" dirty="0">
                <a:latin typeface="Arial" panose="020B0604020202020204" pitchFamily="34" charset="0"/>
                <a:cs typeface="Arial" panose="020B0604020202020204" pitchFamily="34" charset="0"/>
              </a:rPr>
              <a:t>It may look like</a:t>
            </a:r>
          </a:p>
          <a:p>
            <a:r>
              <a:rPr lang="en-US" sz="2400" b="1" u="sng" dirty="0">
                <a:latin typeface="Arial" panose="020B0604020202020204" pitchFamily="34" charset="0"/>
                <a:cs typeface="Arial" panose="020B0604020202020204" pitchFamily="34" charset="0"/>
              </a:rPr>
              <a:t>this…</a:t>
            </a:r>
            <a:endParaRPr lang="en-US" sz="2400" dirty="0">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93D20ED8-5A4B-F04C-BFA5-B8FFD52D15AF}"/>
              </a:ext>
            </a:extLst>
          </p:cNvPr>
          <p:cNvPicPr>
            <a:picLocks noChangeAspect="1"/>
          </p:cNvPicPr>
          <p:nvPr/>
        </p:nvPicPr>
        <p:blipFill>
          <a:blip r:embed="rId2"/>
          <a:stretch>
            <a:fillRect/>
          </a:stretch>
        </p:blipFill>
        <p:spPr>
          <a:xfrm>
            <a:off x="7372415" y="5551833"/>
            <a:ext cx="1730198" cy="1306167"/>
          </a:xfrm>
          <a:prstGeom prst="rect">
            <a:avLst/>
          </a:prstGeom>
        </p:spPr>
      </p:pic>
    </p:spTree>
    <p:extLst>
      <p:ext uri="{BB962C8B-B14F-4D97-AF65-F5344CB8AC3E}">
        <p14:creationId xmlns:p14="http://schemas.microsoft.com/office/powerpoint/2010/main" val="194646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1034231" y="4206198"/>
            <a:ext cx="3919382" cy="1754326"/>
          </a:xfrm>
          <a:prstGeom prst="rect">
            <a:avLst/>
          </a:prstGeom>
          <a:noFill/>
        </p:spPr>
        <p:txBody>
          <a:bodyPr wrap="square" rtlCol="0">
            <a:spAutoFit/>
          </a:bodyPr>
          <a:lstStyle/>
          <a:p>
            <a:pPr algn="ctr"/>
            <a:r>
              <a:rPr lang="en-US" sz="5400" b="1" dirty="0">
                <a:latin typeface="Copperplate" panose="02000504000000020004" pitchFamily="2" charset="77"/>
              </a:rPr>
              <a:t>“virgin” birth</a:t>
            </a:r>
          </a:p>
        </p:txBody>
      </p:sp>
      <p:sp>
        <p:nvSpPr>
          <p:cNvPr id="7" name="TextBox 6">
            <a:extLst>
              <a:ext uri="{FF2B5EF4-FFF2-40B4-BE49-F238E27FC236}">
                <a16:creationId xmlns:a16="http://schemas.microsoft.com/office/drawing/2014/main" id="{6EEE3726-3C5F-5645-9841-1D73A909F7E8}"/>
              </a:ext>
            </a:extLst>
          </p:cNvPr>
          <p:cNvSpPr txBox="1"/>
          <p:nvPr/>
        </p:nvSpPr>
        <p:spPr>
          <a:xfrm>
            <a:off x="5428072" y="1850311"/>
            <a:ext cx="2816943" cy="1938992"/>
          </a:xfrm>
          <a:prstGeom prst="rect">
            <a:avLst/>
          </a:prstGeom>
          <a:noFill/>
        </p:spPr>
        <p:txBody>
          <a:bodyPr wrap="square" rtlCol="0">
            <a:spAutoFit/>
          </a:bodyPr>
          <a:lstStyle/>
          <a:p>
            <a:pPr algn="ctr"/>
            <a:r>
              <a:rPr lang="en-US" sz="6000" b="1" dirty="0">
                <a:solidFill>
                  <a:schemeClr val="bg1"/>
                </a:solidFill>
                <a:latin typeface="Copperplate" panose="02000504000000020004" pitchFamily="2" charset="77"/>
              </a:rPr>
              <a:t>Virgin</a:t>
            </a:r>
          </a:p>
          <a:p>
            <a:pPr algn="ctr"/>
            <a:r>
              <a:rPr lang="en-US" sz="6000" b="1" dirty="0">
                <a:solidFill>
                  <a:schemeClr val="bg1"/>
                </a:solidFill>
                <a:latin typeface="Copperplate" panose="02000504000000020004" pitchFamily="2" charset="77"/>
              </a:rPr>
              <a:t>Birth</a:t>
            </a:r>
          </a:p>
        </p:txBody>
      </p:sp>
    </p:spTree>
    <p:extLst>
      <p:ext uri="{BB962C8B-B14F-4D97-AF65-F5344CB8AC3E}">
        <p14:creationId xmlns:p14="http://schemas.microsoft.com/office/powerpoint/2010/main" val="2706636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1034231" y="3127583"/>
            <a:ext cx="3919382" cy="3077766"/>
          </a:xfrm>
          <a:prstGeom prst="rect">
            <a:avLst/>
          </a:prstGeom>
          <a:noFill/>
        </p:spPr>
        <p:txBody>
          <a:bodyPr wrap="square" rtlCol="0">
            <a:spAutoFit/>
          </a:bodyPr>
          <a:lstStyle/>
          <a:p>
            <a:pPr algn="ctr"/>
            <a:r>
              <a:rPr lang="en-US" sz="5400" b="1" dirty="0">
                <a:latin typeface="Copperplate" panose="02000504000000020004" pitchFamily="2" charset="77"/>
              </a:rPr>
              <a:t>The kingdom came</a:t>
            </a:r>
          </a:p>
          <a:p>
            <a:pPr algn="ctr"/>
            <a:r>
              <a:rPr lang="en-US" sz="2800" b="1" dirty="0">
                <a:latin typeface="Copperplate" panose="02000504000000020004" pitchFamily="2" charset="77"/>
              </a:rPr>
              <a:t>Col. 1:13</a:t>
            </a:r>
          </a:p>
        </p:txBody>
      </p:sp>
      <p:sp>
        <p:nvSpPr>
          <p:cNvPr id="7" name="TextBox 6">
            <a:extLst>
              <a:ext uri="{FF2B5EF4-FFF2-40B4-BE49-F238E27FC236}">
                <a16:creationId xmlns:a16="http://schemas.microsoft.com/office/drawing/2014/main" id="{6EEE3726-3C5F-5645-9841-1D73A909F7E8}"/>
              </a:ext>
            </a:extLst>
          </p:cNvPr>
          <p:cNvSpPr txBox="1"/>
          <p:nvPr/>
        </p:nvSpPr>
        <p:spPr>
          <a:xfrm>
            <a:off x="5235676" y="1559365"/>
            <a:ext cx="3381070" cy="2616101"/>
          </a:xfrm>
          <a:prstGeom prst="rect">
            <a:avLst/>
          </a:prstGeom>
          <a:noFill/>
        </p:spPr>
        <p:txBody>
          <a:bodyPr wrap="square" rtlCol="0">
            <a:spAutoFit/>
          </a:bodyPr>
          <a:lstStyle/>
          <a:p>
            <a:pPr algn="ctr"/>
            <a:r>
              <a:rPr lang="en-US" sz="4400" b="1" dirty="0">
                <a:solidFill>
                  <a:schemeClr val="bg1"/>
                </a:solidFill>
                <a:latin typeface="Copperplate" panose="02000504000000020004" pitchFamily="2" charset="77"/>
              </a:rPr>
              <a:t>The Kingdom Coming</a:t>
            </a:r>
          </a:p>
          <a:p>
            <a:pPr algn="ctr"/>
            <a:r>
              <a:rPr lang="en-US" sz="3200" b="1" dirty="0">
                <a:solidFill>
                  <a:schemeClr val="bg1"/>
                </a:solidFill>
                <a:latin typeface="Copperplate" panose="02000504000000020004" pitchFamily="2" charset="77"/>
              </a:rPr>
              <a:t>2 Pet. 1:11</a:t>
            </a:r>
          </a:p>
        </p:txBody>
      </p:sp>
    </p:spTree>
    <p:extLst>
      <p:ext uri="{BB962C8B-B14F-4D97-AF65-F5344CB8AC3E}">
        <p14:creationId xmlns:p14="http://schemas.microsoft.com/office/powerpoint/2010/main" val="4444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623454" y="4206198"/>
            <a:ext cx="4765963" cy="1261884"/>
          </a:xfrm>
          <a:prstGeom prst="rect">
            <a:avLst/>
          </a:prstGeom>
          <a:noFill/>
        </p:spPr>
        <p:txBody>
          <a:bodyPr wrap="square" rtlCol="0">
            <a:spAutoFit/>
          </a:bodyPr>
          <a:lstStyle/>
          <a:p>
            <a:pPr algn="ctr"/>
            <a:r>
              <a:rPr lang="en-US" sz="4400" b="1" dirty="0">
                <a:latin typeface="Copperplate" panose="02000504000000020004" pitchFamily="2" charset="77"/>
              </a:rPr>
              <a:t>Resurrection</a:t>
            </a:r>
          </a:p>
          <a:p>
            <a:pPr algn="ctr"/>
            <a:r>
              <a:rPr lang="en-US" sz="3200" b="1" dirty="0">
                <a:latin typeface="Copperplate" panose="02000504000000020004" pitchFamily="2" charset="77"/>
              </a:rPr>
              <a:t>Rom. 6:1-11</a:t>
            </a:r>
          </a:p>
        </p:txBody>
      </p:sp>
      <p:sp>
        <p:nvSpPr>
          <p:cNvPr id="7" name="TextBox 6">
            <a:extLst>
              <a:ext uri="{FF2B5EF4-FFF2-40B4-BE49-F238E27FC236}">
                <a16:creationId xmlns:a16="http://schemas.microsoft.com/office/drawing/2014/main" id="{6EEE3726-3C5F-5645-9841-1D73A909F7E8}"/>
              </a:ext>
            </a:extLst>
          </p:cNvPr>
          <p:cNvSpPr txBox="1"/>
          <p:nvPr/>
        </p:nvSpPr>
        <p:spPr>
          <a:xfrm>
            <a:off x="4322618" y="1757072"/>
            <a:ext cx="4266419" cy="1754326"/>
          </a:xfrm>
          <a:prstGeom prst="rect">
            <a:avLst/>
          </a:prstGeom>
          <a:noFill/>
        </p:spPr>
        <p:txBody>
          <a:bodyPr wrap="square" rtlCol="0">
            <a:spAutoFit/>
          </a:bodyPr>
          <a:lstStyle/>
          <a:p>
            <a:pPr algn="ctr"/>
            <a:r>
              <a:rPr lang="en-US" sz="4400" b="1" dirty="0">
                <a:solidFill>
                  <a:schemeClr val="bg1"/>
                </a:solidFill>
                <a:latin typeface="Copperplate" panose="02000504000000020004" pitchFamily="2" charset="77"/>
              </a:rPr>
              <a:t>Resurrection</a:t>
            </a:r>
          </a:p>
          <a:p>
            <a:pPr algn="ctr"/>
            <a:r>
              <a:rPr lang="en-US" sz="3200" b="1" dirty="0">
                <a:solidFill>
                  <a:schemeClr val="bg1"/>
                </a:solidFill>
                <a:latin typeface="Copperplate" panose="02000504000000020004" pitchFamily="2" charset="77"/>
              </a:rPr>
              <a:t>John 5:28-29</a:t>
            </a:r>
          </a:p>
          <a:p>
            <a:pPr algn="ctr"/>
            <a:r>
              <a:rPr lang="en-US" sz="3200" b="1" dirty="0">
                <a:solidFill>
                  <a:schemeClr val="bg1"/>
                </a:solidFill>
                <a:latin typeface="Copperplate" panose="02000504000000020004" pitchFamily="2" charset="77"/>
              </a:rPr>
              <a:t>1 Cor. 15</a:t>
            </a:r>
          </a:p>
        </p:txBody>
      </p:sp>
    </p:spTree>
    <p:extLst>
      <p:ext uri="{BB962C8B-B14F-4D97-AF65-F5344CB8AC3E}">
        <p14:creationId xmlns:p14="http://schemas.microsoft.com/office/powerpoint/2010/main" val="168332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610940" y="3698367"/>
            <a:ext cx="4765963" cy="1938992"/>
          </a:xfrm>
          <a:prstGeom prst="rect">
            <a:avLst/>
          </a:prstGeom>
          <a:noFill/>
        </p:spPr>
        <p:txBody>
          <a:bodyPr wrap="square" rtlCol="0">
            <a:spAutoFit/>
          </a:bodyPr>
          <a:lstStyle/>
          <a:p>
            <a:pPr algn="ctr"/>
            <a:r>
              <a:rPr lang="en-US" sz="4400" b="1" dirty="0">
                <a:latin typeface="Copperplate" panose="02000504000000020004" pitchFamily="2" charset="77"/>
              </a:rPr>
              <a:t>Inherit the earth</a:t>
            </a:r>
          </a:p>
          <a:p>
            <a:pPr algn="ctr"/>
            <a:r>
              <a:rPr lang="en-US" sz="3200" b="1" dirty="0">
                <a:latin typeface="Copperplate" panose="02000504000000020004" pitchFamily="2" charset="77"/>
              </a:rPr>
              <a:t>???</a:t>
            </a:r>
          </a:p>
        </p:txBody>
      </p:sp>
      <p:sp>
        <p:nvSpPr>
          <p:cNvPr id="7" name="TextBox 6">
            <a:extLst>
              <a:ext uri="{FF2B5EF4-FFF2-40B4-BE49-F238E27FC236}">
                <a16:creationId xmlns:a16="http://schemas.microsoft.com/office/drawing/2014/main" id="{6EEE3726-3C5F-5645-9841-1D73A909F7E8}"/>
              </a:ext>
            </a:extLst>
          </p:cNvPr>
          <p:cNvSpPr txBox="1"/>
          <p:nvPr/>
        </p:nvSpPr>
        <p:spPr>
          <a:xfrm>
            <a:off x="4322618" y="1757072"/>
            <a:ext cx="4266419" cy="2123658"/>
          </a:xfrm>
          <a:prstGeom prst="rect">
            <a:avLst/>
          </a:prstGeom>
          <a:noFill/>
        </p:spPr>
        <p:txBody>
          <a:bodyPr wrap="square" rtlCol="0">
            <a:spAutoFit/>
          </a:bodyPr>
          <a:lstStyle/>
          <a:p>
            <a:pPr algn="ctr"/>
            <a:r>
              <a:rPr lang="en-US" sz="4400" b="1" dirty="0">
                <a:solidFill>
                  <a:schemeClr val="bg1"/>
                </a:solidFill>
                <a:latin typeface="Copperplate" panose="02000504000000020004" pitchFamily="2" charset="77"/>
              </a:rPr>
              <a:t>Inherit the Earth</a:t>
            </a:r>
          </a:p>
          <a:p>
            <a:pPr algn="ctr"/>
            <a:r>
              <a:rPr lang="en-US" sz="4400" b="1" dirty="0">
                <a:solidFill>
                  <a:schemeClr val="bg1"/>
                </a:solidFill>
                <a:latin typeface="Copperplate" panose="02000504000000020004" pitchFamily="2" charset="77"/>
              </a:rPr>
              <a:t>???</a:t>
            </a:r>
            <a:endParaRPr lang="en-US" sz="3200" b="1" dirty="0">
              <a:solidFill>
                <a:schemeClr val="bg1"/>
              </a:solidFill>
              <a:latin typeface="Copperplate" panose="02000504000000020004" pitchFamily="2" charset="77"/>
            </a:endParaRPr>
          </a:p>
        </p:txBody>
      </p:sp>
    </p:spTree>
    <p:extLst>
      <p:ext uri="{BB962C8B-B14F-4D97-AF65-F5344CB8AC3E}">
        <p14:creationId xmlns:p14="http://schemas.microsoft.com/office/powerpoint/2010/main" val="184902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6D9743B9-2CD4-4B4B-897A-348878DCF22E}"/>
              </a:ext>
            </a:extLst>
          </p:cNvPr>
          <p:cNvCxnSpPr>
            <a:cxnSpLocks/>
          </p:cNvCxnSpPr>
          <p:nvPr/>
        </p:nvCxnSpPr>
        <p:spPr>
          <a:xfrm>
            <a:off x="4672379" y="454923"/>
            <a:ext cx="0" cy="62091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DA53B3-24A3-CF49-9CE1-85E55A14FDBB}"/>
              </a:ext>
            </a:extLst>
          </p:cNvPr>
          <p:cNvCxnSpPr>
            <a:cxnSpLocks/>
          </p:cNvCxnSpPr>
          <p:nvPr/>
        </p:nvCxnSpPr>
        <p:spPr>
          <a:xfrm>
            <a:off x="370543" y="853329"/>
            <a:ext cx="860367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7856C74-A73D-8744-A1B0-18BE654A9581}"/>
              </a:ext>
            </a:extLst>
          </p:cNvPr>
          <p:cNvSpPr txBox="1"/>
          <p:nvPr/>
        </p:nvSpPr>
        <p:spPr>
          <a:xfrm>
            <a:off x="448352" y="171278"/>
            <a:ext cx="4146217" cy="769441"/>
          </a:xfrm>
          <a:prstGeom prst="rect">
            <a:avLst/>
          </a:prstGeom>
          <a:noFill/>
        </p:spPr>
        <p:txBody>
          <a:bodyPr wrap="square" rtlCol="0">
            <a:spAutoFit/>
          </a:bodyPr>
          <a:lstStyle/>
          <a:p>
            <a:r>
              <a:rPr lang="en-US" sz="4400" dirty="0">
                <a:latin typeface="Copperplate" panose="02000504000000020004" pitchFamily="2" charset="77"/>
              </a:rPr>
              <a:t>Hosea </a:t>
            </a:r>
            <a:r>
              <a:rPr lang="en-US" sz="4000" dirty="0">
                <a:latin typeface="Copperplate" panose="02000504000000020004" pitchFamily="2" charset="77"/>
              </a:rPr>
              <a:t>2:14-23</a:t>
            </a:r>
            <a:endParaRPr lang="en-US" sz="4400" dirty="0">
              <a:latin typeface="Copperplate" panose="02000504000000020004" pitchFamily="2" charset="77"/>
            </a:endParaRPr>
          </a:p>
        </p:txBody>
      </p:sp>
      <p:sp>
        <p:nvSpPr>
          <p:cNvPr id="13" name="TextBox 12">
            <a:extLst>
              <a:ext uri="{FF2B5EF4-FFF2-40B4-BE49-F238E27FC236}">
                <a16:creationId xmlns:a16="http://schemas.microsoft.com/office/drawing/2014/main" id="{F13C56E9-54F1-9140-8290-8F7388CAE935}"/>
              </a:ext>
            </a:extLst>
          </p:cNvPr>
          <p:cNvSpPr txBox="1"/>
          <p:nvPr/>
        </p:nvSpPr>
        <p:spPr>
          <a:xfrm>
            <a:off x="4516759" y="202056"/>
            <a:ext cx="4798992" cy="707886"/>
          </a:xfrm>
          <a:prstGeom prst="rect">
            <a:avLst/>
          </a:prstGeom>
          <a:noFill/>
        </p:spPr>
        <p:txBody>
          <a:bodyPr wrap="square" rtlCol="0">
            <a:spAutoFit/>
          </a:bodyPr>
          <a:lstStyle/>
          <a:p>
            <a:pPr algn="ctr"/>
            <a:r>
              <a:rPr lang="en-US" sz="4000" dirty="0">
                <a:latin typeface="Copperplate" panose="02000504000000020004" pitchFamily="2" charset="77"/>
              </a:rPr>
              <a:t>Isaiah 32:12-20</a:t>
            </a:r>
          </a:p>
        </p:txBody>
      </p:sp>
      <p:sp>
        <p:nvSpPr>
          <p:cNvPr id="14" name="TextBox 13">
            <a:extLst>
              <a:ext uri="{FF2B5EF4-FFF2-40B4-BE49-F238E27FC236}">
                <a16:creationId xmlns:a16="http://schemas.microsoft.com/office/drawing/2014/main" id="{995E3147-56C1-9E47-BD28-F1242C52D957}"/>
              </a:ext>
            </a:extLst>
          </p:cNvPr>
          <p:cNvSpPr txBox="1"/>
          <p:nvPr/>
        </p:nvSpPr>
        <p:spPr>
          <a:xfrm>
            <a:off x="346363" y="1015120"/>
            <a:ext cx="4326016"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Fulfillment: in the days of the kingdom </a:t>
            </a:r>
            <a:r>
              <a:rPr lang="en-US" dirty="0">
                <a:latin typeface="Arial" panose="020B0604020202020204" pitchFamily="34" charset="0"/>
                <a:cs typeface="Arial" panose="020B0604020202020204" pitchFamily="34" charset="0"/>
              </a:rPr>
              <a:t>(Rom. 9:25, 1 Pet. 2:9-10)</a:t>
            </a:r>
            <a:endParaRPr lang="en-US" sz="2400" u="sng"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745E35F5-6721-C741-8009-01DD23FA304D}"/>
              </a:ext>
            </a:extLst>
          </p:cNvPr>
          <p:cNvSpPr txBox="1"/>
          <p:nvPr/>
        </p:nvSpPr>
        <p:spPr>
          <a:xfrm>
            <a:off x="346363" y="2054895"/>
            <a:ext cx="4709323" cy="2985433"/>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Notice Imagery:</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Wilderness to Vineyard (14-15)</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Covenant with animals (18-19)</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That results in safety (19)</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Sky answers the land, the land produces because of God (21-22)</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God will sow “her” into the earth</a:t>
            </a:r>
          </a:p>
          <a:p>
            <a:r>
              <a:rPr lang="en-US" sz="2000" dirty="0">
                <a:latin typeface="Arial" panose="020B0604020202020204" pitchFamily="34" charset="0"/>
                <a:cs typeface="Arial" panose="020B0604020202020204" pitchFamily="34" charset="0"/>
              </a:rPr>
              <a:t>     (23)</a:t>
            </a:r>
          </a:p>
          <a:p>
            <a:endParaRPr lang="en-US" sz="2400" u="sng"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9F227569-27DB-6B47-9421-18AE1726D651}"/>
              </a:ext>
            </a:extLst>
          </p:cNvPr>
          <p:cNvSpPr txBox="1"/>
          <p:nvPr/>
        </p:nvSpPr>
        <p:spPr>
          <a:xfrm>
            <a:off x="4828000" y="1008939"/>
            <a:ext cx="4146215"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Fulfillment: in the days of the kingdom </a:t>
            </a:r>
            <a:r>
              <a:rPr lang="en-US" dirty="0">
                <a:latin typeface="Arial" panose="020B0604020202020204" pitchFamily="34" charset="0"/>
                <a:cs typeface="Arial" panose="020B0604020202020204" pitchFamily="34" charset="0"/>
              </a:rPr>
              <a:t>(Acts 2:38f, Titus 3:5f)</a:t>
            </a:r>
            <a:endParaRPr lang="en-US" sz="2400" b="1"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FD15DE31-F3F4-AD4C-BC53-B134E371FA4D}"/>
              </a:ext>
            </a:extLst>
          </p:cNvPr>
          <p:cNvSpPr/>
          <p:nvPr/>
        </p:nvSpPr>
        <p:spPr>
          <a:xfrm>
            <a:off x="4828001" y="2052991"/>
            <a:ext cx="4170396" cy="2000548"/>
          </a:xfrm>
          <a:prstGeom prst="rect">
            <a:avLst/>
          </a:prstGeom>
        </p:spPr>
        <p:txBody>
          <a:bodyPr wrap="square">
            <a:spAutoFit/>
          </a:bodyPr>
          <a:lstStyle/>
          <a:p>
            <a:r>
              <a:rPr lang="en-US" sz="2400" b="1" dirty="0">
                <a:latin typeface="Arial" panose="020B0604020202020204" pitchFamily="34" charset="0"/>
                <a:cs typeface="Arial" panose="020B0604020202020204" pitchFamily="34" charset="0"/>
              </a:rPr>
              <a:t>Notice Imagery:</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From Wilderness (12-14)</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To a fruitful field (15-16)</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That results in safety (17-19)</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Abundant sowing and reaping, grazing for animals (20)</a:t>
            </a:r>
          </a:p>
        </p:txBody>
      </p:sp>
      <p:sp>
        <p:nvSpPr>
          <p:cNvPr id="21" name="Rectangle 20">
            <a:extLst>
              <a:ext uri="{FF2B5EF4-FFF2-40B4-BE49-F238E27FC236}">
                <a16:creationId xmlns:a16="http://schemas.microsoft.com/office/drawing/2014/main" id="{E09EB607-99B5-CE47-8574-C27E7C7E6CB1}"/>
              </a:ext>
            </a:extLst>
          </p:cNvPr>
          <p:cNvSpPr/>
          <p:nvPr/>
        </p:nvSpPr>
        <p:spPr>
          <a:xfrm>
            <a:off x="346363" y="4678002"/>
            <a:ext cx="3582478" cy="1323439"/>
          </a:xfrm>
          <a:prstGeom prst="rect">
            <a:avLst/>
          </a:prstGeom>
        </p:spPr>
        <p:txBody>
          <a:bodyPr wrap="square">
            <a:spAutoFit/>
          </a:bodyPr>
          <a:lstStyle/>
          <a:p>
            <a:r>
              <a:rPr lang="en-US" sz="2000" b="1" u="sng" dirty="0">
                <a:latin typeface="Arial" panose="020B0604020202020204" pitchFamily="34" charset="0"/>
                <a:cs typeface="Arial" panose="020B0604020202020204" pitchFamily="34" charset="0"/>
              </a:rPr>
              <a:t>So what is the earth imagery God uses?</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It is a parallel for God’s new people living in His blessing</a:t>
            </a:r>
          </a:p>
        </p:txBody>
      </p:sp>
      <p:sp>
        <p:nvSpPr>
          <p:cNvPr id="15" name="Rectangle 14">
            <a:extLst>
              <a:ext uri="{FF2B5EF4-FFF2-40B4-BE49-F238E27FC236}">
                <a16:creationId xmlns:a16="http://schemas.microsoft.com/office/drawing/2014/main" id="{7D474F7A-BFBE-F24B-9F8B-8D45F4483354}"/>
              </a:ext>
            </a:extLst>
          </p:cNvPr>
          <p:cNvSpPr/>
          <p:nvPr/>
        </p:nvSpPr>
        <p:spPr>
          <a:xfrm>
            <a:off x="4855093" y="4049785"/>
            <a:ext cx="3582478" cy="1631216"/>
          </a:xfrm>
          <a:prstGeom prst="rect">
            <a:avLst/>
          </a:prstGeom>
        </p:spPr>
        <p:txBody>
          <a:bodyPr wrap="square">
            <a:spAutoFit/>
          </a:bodyPr>
          <a:lstStyle/>
          <a:p>
            <a:r>
              <a:rPr lang="en-US" sz="2000" b="1" u="sng" dirty="0">
                <a:latin typeface="Arial" panose="020B0604020202020204" pitchFamily="34" charset="0"/>
                <a:cs typeface="Arial" panose="020B0604020202020204" pitchFamily="34" charset="0"/>
              </a:rPr>
              <a:t>So what is the earth imagery God uses?</a:t>
            </a:r>
            <a:r>
              <a:rPr lang="en-US" sz="2000" b="1"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Same: People. It is a renewed “earth” reversing the curse on the ground (13).</a:t>
            </a:r>
          </a:p>
        </p:txBody>
      </p:sp>
      <p:pic>
        <p:nvPicPr>
          <p:cNvPr id="16" name="Picture 15">
            <a:extLst>
              <a:ext uri="{FF2B5EF4-FFF2-40B4-BE49-F238E27FC236}">
                <a16:creationId xmlns:a16="http://schemas.microsoft.com/office/drawing/2014/main" id="{F86B2623-BC8F-7247-9ECB-BB4EE44821A6}"/>
              </a:ext>
            </a:extLst>
          </p:cNvPr>
          <p:cNvPicPr>
            <a:picLocks noChangeAspect="1"/>
          </p:cNvPicPr>
          <p:nvPr/>
        </p:nvPicPr>
        <p:blipFill>
          <a:blip r:embed="rId2"/>
          <a:stretch>
            <a:fillRect/>
          </a:stretch>
        </p:blipFill>
        <p:spPr>
          <a:xfrm>
            <a:off x="7372415" y="5551833"/>
            <a:ext cx="1730198" cy="1306167"/>
          </a:xfrm>
          <a:prstGeom prst="rect">
            <a:avLst/>
          </a:prstGeom>
        </p:spPr>
      </p:pic>
    </p:spTree>
    <p:extLst>
      <p:ext uri="{BB962C8B-B14F-4D97-AF65-F5344CB8AC3E}">
        <p14:creationId xmlns:p14="http://schemas.microsoft.com/office/powerpoint/2010/main" val="399561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fade">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fade">
                                      <p:cBhvr>
                                        <p:cTn id="22" dur="5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fade">
                                      <p:cBhvr>
                                        <p:cTn id="27" dur="5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fade">
                                      <p:cBhvr>
                                        <p:cTn id="32" dur="500"/>
                                        <p:tgtEl>
                                          <p:spTgt spid="1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Effect transition="in" filter="fade">
                                      <p:cBhvr>
                                        <p:cTn id="37" dur="500"/>
                                        <p:tgtEl>
                                          <p:spTgt spid="17">
                                            <p:txEl>
                                              <p:pRg st="5" end="5"/>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xEl>
                                              <p:pRg st="6" end="6"/>
                                            </p:txEl>
                                          </p:spTgt>
                                        </p:tgtEl>
                                        <p:attrNameLst>
                                          <p:attrName>style.visibility</p:attrName>
                                        </p:attrNameLst>
                                      </p:cBhvr>
                                      <p:to>
                                        <p:strVal val="visible"/>
                                      </p:to>
                                    </p:set>
                                    <p:animEffect transition="in" filter="fade">
                                      <p:cBhvr>
                                        <p:cTn id="40" dur="500"/>
                                        <p:tgtEl>
                                          <p:spTgt spid="17">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1">
                                            <p:txEl>
                                              <p:pRg st="0" end="0"/>
                                            </p:txEl>
                                          </p:spTgt>
                                        </p:tgtEl>
                                        <p:attrNameLst>
                                          <p:attrName>style.visibility</p:attrName>
                                        </p:attrNameLst>
                                      </p:cBhvr>
                                      <p:to>
                                        <p:strVal val="visible"/>
                                      </p:to>
                                    </p:set>
                                    <p:animEffect transition="in" filter="fade">
                                      <p:cBhvr>
                                        <p:cTn id="45" dur="500"/>
                                        <p:tgtEl>
                                          <p:spTgt spid="21">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fade">
                                      <p:cBhvr>
                                        <p:cTn id="55" dur="500"/>
                                        <p:tgtEl>
                                          <p:spTgt spid="19">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9">
                                            <p:txEl>
                                              <p:pRg st="1" end="1"/>
                                            </p:txEl>
                                          </p:spTgt>
                                        </p:tgtEl>
                                        <p:attrNameLst>
                                          <p:attrName>style.visibility</p:attrName>
                                        </p:attrNameLst>
                                      </p:cBhvr>
                                      <p:to>
                                        <p:strVal val="visible"/>
                                      </p:to>
                                    </p:set>
                                    <p:animEffect transition="in" filter="fade">
                                      <p:cBhvr>
                                        <p:cTn id="60" dur="500"/>
                                        <p:tgtEl>
                                          <p:spTgt spid="19">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9">
                                            <p:txEl>
                                              <p:pRg st="2" end="2"/>
                                            </p:txEl>
                                          </p:spTgt>
                                        </p:tgtEl>
                                        <p:attrNameLst>
                                          <p:attrName>style.visibility</p:attrName>
                                        </p:attrNameLst>
                                      </p:cBhvr>
                                      <p:to>
                                        <p:strVal val="visible"/>
                                      </p:to>
                                    </p:set>
                                    <p:animEffect transition="in" filter="fade">
                                      <p:cBhvr>
                                        <p:cTn id="65" dur="500"/>
                                        <p:tgtEl>
                                          <p:spTgt spid="19">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9">
                                            <p:txEl>
                                              <p:pRg st="3" end="3"/>
                                            </p:txEl>
                                          </p:spTgt>
                                        </p:tgtEl>
                                        <p:attrNameLst>
                                          <p:attrName>style.visibility</p:attrName>
                                        </p:attrNameLst>
                                      </p:cBhvr>
                                      <p:to>
                                        <p:strVal val="visible"/>
                                      </p:to>
                                    </p:set>
                                    <p:animEffect transition="in" filter="fade">
                                      <p:cBhvr>
                                        <p:cTn id="70" dur="500"/>
                                        <p:tgtEl>
                                          <p:spTgt spid="19">
                                            <p:txEl>
                                              <p:pRg st="3" end="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9">
                                            <p:txEl>
                                              <p:pRg st="4" end="4"/>
                                            </p:txEl>
                                          </p:spTgt>
                                        </p:tgtEl>
                                        <p:attrNameLst>
                                          <p:attrName>style.visibility</p:attrName>
                                        </p:attrNameLst>
                                      </p:cBhvr>
                                      <p:to>
                                        <p:strVal val="visible"/>
                                      </p:to>
                                    </p:set>
                                    <p:animEffect transition="in" filter="fade">
                                      <p:cBhvr>
                                        <p:cTn id="75" dur="500"/>
                                        <p:tgtEl>
                                          <p:spTgt spid="19">
                                            <p:txEl>
                                              <p:pRg st="4" end="4"/>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uiExpand="1" build="p"/>
      <p:bldP spid="18" grpId="0"/>
      <p:bldP spid="19" grpId="0" uiExpand="1" build="p"/>
      <p:bldP spid="21" grpId="0" build="p"/>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58CB92-7E17-514A-8182-968170AF3C82}"/>
              </a:ext>
            </a:extLst>
          </p:cNvPr>
          <p:cNvSpPr txBox="1"/>
          <p:nvPr/>
        </p:nvSpPr>
        <p:spPr>
          <a:xfrm>
            <a:off x="448352" y="171278"/>
            <a:ext cx="7821372" cy="830997"/>
          </a:xfrm>
          <a:prstGeom prst="rect">
            <a:avLst/>
          </a:prstGeom>
          <a:noFill/>
        </p:spPr>
        <p:txBody>
          <a:bodyPr wrap="square" rtlCol="0">
            <a:spAutoFit/>
          </a:bodyPr>
          <a:lstStyle/>
          <a:p>
            <a:r>
              <a:rPr lang="en-US" sz="4800" dirty="0">
                <a:latin typeface="Copperplate" panose="02000504000000020004" pitchFamily="2" charset="77"/>
              </a:rPr>
              <a:t>Let’s tie it all together</a:t>
            </a:r>
          </a:p>
        </p:txBody>
      </p:sp>
      <p:sp>
        <p:nvSpPr>
          <p:cNvPr id="3" name="TextBox 2">
            <a:extLst>
              <a:ext uri="{FF2B5EF4-FFF2-40B4-BE49-F238E27FC236}">
                <a16:creationId xmlns:a16="http://schemas.microsoft.com/office/drawing/2014/main" id="{B7172F76-3E27-E043-A2FB-BD3A8C890661}"/>
              </a:ext>
            </a:extLst>
          </p:cNvPr>
          <p:cNvSpPr txBox="1"/>
          <p:nvPr/>
        </p:nvSpPr>
        <p:spPr>
          <a:xfrm>
            <a:off x="448352" y="940719"/>
            <a:ext cx="774763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Isaiah 65:15-19 </a:t>
            </a:r>
            <a:r>
              <a:rPr lang="en-US" sz="2400" dirty="0">
                <a:latin typeface="Arial" panose="020B0604020202020204" pitchFamily="34" charset="0"/>
                <a:cs typeface="Arial" panose="020B0604020202020204" pitchFamily="34" charset="0"/>
              </a:rPr>
              <a:t>will tell us what God calls this “place”:</a:t>
            </a:r>
          </a:p>
        </p:txBody>
      </p:sp>
      <p:sp>
        <p:nvSpPr>
          <p:cNvPr id="4" name="Rectangle 3">
            <a:extLst>
              <a:ext uri="{FF2B5EF4-FFF2-40B4-BE49-F238E27FC236}">
                <a16:creationId xmlns:a16="http://schemas.microsoft.com/office/drawing/2014/main" id="{B8A9BD26-549D-3540-9D52-29F4601D3003}"/>
              </a:ext>
            </a:extLst>
          </p:cNvPr>
          <p:cNvSpPr/>
          <p:nvPr/>
        </p:nvSpPr>
        <p:spPr>
          <a:xfrm>
            <a:off x="448351" y="1356217"/>
            <a:ext cx="7821372" cy="830997"/>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new heavens and new earth (a new people, Jerusalem, </a:t>
            </a:r>
          </a:p>
          <a:p>
            <a:r>
              <a:rPr lang="en-US" sz="2400" i="1" dirty="0">
                <a:latin typeface="Arial" panose="020B0604020202020204" pitchFamily="34" charset="0"/>
                <a:cs typeface="Arial" panose="020B0604020202020204" pitchFamily="34" charset="0"/>
              </a:rPr>
              <a:t>a new kingdom</a:t>
            </a:r>
            <a:r>
              <a:rPr lang="en-US" sz="2400" dirty="0">
                <a:latin typeface="Arial" panose="020B0604020202020204" pitchFamily="34" charset="0"/>
                <a:cs typeface="Arial" panose="020B0604020202020204" pitchFamily="34" charset="0"/>
              </a:rPr>
              <a:t>)</a:t>
            </a:r>
          </a:p>
        </p:txBody>
      </p:sp>
      <p:sp>
        <p:nvSpPr>
          <p:cNvPr id="5" name="Rectangle 4">
            <a:extLst>
              <a:ext uri="{FF2B5EF4-FFF2-40B4-BE49-F238E27FC236}">
                <a16:creationId xmlns:a16="http://schemas.microsoft.com/office/drawing/2014/main" id="{C827BA1F-D690-C64D-BAAE-42E502EA94E3}"/>
              </a:ext>
            </a:extLst>
          </p:cNvPr>
          <p:cNvSpPr/>
          <p:nvPr/>
        </p:nvSpPr>
        <p:spPr>
          <a:xfrm>
            <a:off x="448351" y="2427295"/>
            <a:ext cx="7076809" cy="830997"/>
          </a:xfrm>
          <a:prstGeom prst="rect">
            <a:avLst/>
          </a:prstGeom>
        </p:spPr>
        <p:txBody>
          <a:bodyPr wrap="none">
            <a:spAutoFit/>
          </a:bodyPr>
          <a:lstStyle/>
          <a:p>
            <a:r>
              <a:rPr lang="en-US" sz="2400" u="sng" dirty="0">
                <a:latin typeface="Arial" panose="020B0604020202020204" pitchFamily="34" charset="0"/>
                <a:cs typeface="Arial" panose="020B0604020202020204" pitchFamily="34" charset="0"/>
              </a:rPr>
              <a:t>So what will the meek inherit?</a:t>
            </a:r>
            <a:r>
              <a:rPr lang="en-US" sz="2400" dirty="0">
                <a:latin typeface="Arial" panose="020B0604020202020204" pitchFamily="34" charset="0"/>
                <a:cs typeface="Arial" panose="020B0604020202020204" pitchFamily="34" charset="0"/>
              </a:rPr>
              <a:t>  This new kingdom, </a:t>
            </a:r>
          </a:p>
          <a:p>
            <a:r>
              <a:rPr lang="en-US" sz="2400" dirty="0">
                <a:latin typeface="Arial" panose="020B0604020202020204" pitchFamily="34" charset="0"/>
                <a:cs typeface="Arial" panose="020B0604020202020204" pitchFamily="34" charset="0"/>
              </a:rPr>
              <a:t>Jerusalem (Zion), and… a new heavens/earth. </a:t>
            </a:r>
          </a:p>
        </p:txBody>
      </p:sp>
      <p:sp>
        <p:nvSpPr>
          <p:cNvPr id="6" name="Rectangle 5">
            <a:extLst>
              <a:ext uri="{FF2B5EF4-FFF2-40B4-BE49-F238E27FC236}">
                <a16:creationId xmlns:a16="http://schemas.microsoft.com/office/drawing/2014/main" id="{5B9A02A1-F820-EE43-88A1-767E8C72F982}"/>
              </a:ext>
            </a:extLst>
          </p:cNvPr>
          <p:cNvSpPr/>
          <p:nvPr/>
        </p:nvSpPr>
        <p:spPr>
          <a:xfrm>
            <a:off x="448351" y="3258292"/>
            <a:ext cx="7747634" cy="1938992"/>
          </a:xfrm>
          <a:prstGeom prst="rect">
            <a:avLst/>
          </a:prstGeom>
        </p:spPr>
        <p:txBody>
          <a:bodyPr wrap="none">
            <a:spAutoFit/>
          </a:bodyPr>
          <a:lstStyle/>
          <a:p>
            <a:r>
              <a:rPr lang="en-US" sz="2400" u="sng" dirty="0">
                <a:latin typeface="Arial" panose="020B0604020202020204" pitchFamily="34" charset="0"/>
                <a:cs typeface="Arial" panose="020B0604020202020204" pitchFamily="34" charset="0"/>
              </a:rPr>
              <a:t>What does that mean practically without the imagery?...</a:t>
            </a:r>
          </a:p>
          <a:p>
            <a:r>
              <a:rPr lang="en-US" sz="2400" dirty="0">
                <a:latin typeface="Arial" panose="020B0604020202020204" pitchFamily="34" charset="0"/>
                <a:cs typeface="Arial" panose="020B0604020202020204" pitchFamily="34" charset="0"/>
              </a:rPr>
              <a:t>The meek will </a:t>
            </a:r>
            <a:r>
              <a:rPr lang="en-US" sz="2400" b="1" i="1" dirty="0">
                <a:latin typeface="Arial" panose="020B0604020202020204" pitchFamily="34" charset="0"/>
                <a:cs typeface="Arial" panose="020B0604020202020204" pitchFamily="34" charset="0"/>
              </a:rPr>
              <a:t>really </a:t>
            </a:r>
            <a:r>
              <a:rPr lang="en-US" sz="2400" dirty="0">
                <a:latin typeface="Arial" panose="020B0604020202020204" pitchFamily="34" charset="0"/>
                <a:cs typeface="Arial" panose="020B0604020202020204" pitchFamily="34" charset="0"/>
              </a:rPr>
              <a:t>be His people, living in </a:t>
            </a:r>
          </a:p>
          <a:p>
            <a:r>
              <a:rPr lang="en-US" sz="2400" dirty="0">
                <a:latin typeface="Arial" panose="020B0604020202020204" pitchFamily="34" charset="0"/>
                <a:cs typeface="Arial" panose="020B0604020202020204" pitchFamily="34" charset="0"/>
              </a:rPr>
              <a:t>complete peace, with no weeping or crying. </a:t>
            </a:r>
          </a:p>
          <a:p>
            <a:r>
              <a:rPr lang="en-US" sz="2400" dirty="0">
                <a:latin typeface="Arial" panose="020B0604020202020204" pitchFamily="34" charset="0"/>
                <a:cs typeface="Arial" panose="020B0604020202020204" pitchFamily="34" charset="0"/>
              </a:rPr>
              <a:t>If you are in Christ you have inherited this new “earth” </a:t>
            </a:r>
          </a:p>
          <a:p>
            <a:r>
              <a:rPr lang="en-US" sz="2400" dirty="0">
                <a:latin typeface="Arial" panose="020B0604020202020204" pitchFamily="34" charset="0"/>
                <a:cs typeface="Arial" panose="020B0604020202020204" pitchFamily="34" charset="0"/>
              </a:rPr>
              <a:t>(2 Cor. 5:17, 1 Cor 3:21-23)</a:t>
            </a:r>
          </a:p>
        </p:txBody>
      </p:sp>
      <p:sp>
        <p:nvSpPr>
          <p:cNvPr id="7" name="Rectangle 6">
            <a:extLst>
              <a:ext uri="{FF2B5EF4-FFF2-40B4-BE49-F238E27FC236}">
                <a16:creationId xmlns:a16="http://schemas.microsoft.com/office/drawing/2014/main" id="{88542273-06F0-ED4D-AAAA-1FC1B0A94929}"/>
              </a:ext>
            </a:extLst>
          </p:cNvPr>
          <p:cNvSpPr/>
          <p:nvPr/>
        </p:nvSpPr>
        <p:spPr>
          <a:xfrm>
            <a:off x="448351" y="5132155"/>
            <a:ext cx="6910866" cy="1569660"/>
          </a:xfrm>
          <a:prstGeom prst="rect">
            <a:avLst/>
          </a:prstGeom>
        </p:spPr>
        <p:txBody>
          <a:bodyPr wrap="none">
            <a:spAutoFit/>
          </a:bodyPr>
          <a:lstStyle/>
          <a:p>
            <a:r>
              <a:rPr lang="en-US" sz="2400" u="sng" dirty="0">
                <a:latin typeface="Arial" panose="020B0604020202020204" pitchFamily="34" charset="0"/>
                <a:cs typeface="Arial" panose="020B0604020202020204" pitchFamily="34" charset="0"/>
              </a:rPr>
              <a:t>There’s one problem with this. </a:t>
            </a:r>
          </a:p>
          <a:p>
            <a:r>
              <a:rPr lang="en-US" sz="2400" dirty="0">
                <a:latin typeface="Arial" panose="020B0604020202020204" pitchFamily="34" charset="0"/>
                <a:cs typeface="Arial" panose="020B0604020202020204" pitchFamily="34" charset="0"/>
              </a:rPr>
              <a:t>We </a:t>
            </a:r>
            <a:r>
              <a:rPr lang="en-US" sz="2400" b="1" dirty="0">
                <a:latin typeface="Arial" panose="020B0604020202020204" pitchFamily="34" charset="0"/>
                <a:cs typeface="Arial" panose="020B0604020202020204" pitchFamily="34" charset="0"/>
              </a:rPr>
              <a:t>still</a:t>
            </a:r>
            <a:r>
              <a:rPr lang="en-US" sz="2400" dirty="0">
                <a:latin typeface="Arial" panose="020B0604020202020204" pitchFamily="34" charset="0"/>
                <a:cs typeface="Arial" panose="020B0604020202020204" pitchFamily="34" charset="0"/>
              </a:rPr>
              <a:t> see crying and weeping. </a:t>
            </a:r>
          </a:p>
          <a:p>
            <a:r>
              <a:rPr lang="en-US" sz="2400" dirty="0">
                <a:latin typeface="Arial" panose="020B0604020202020204" pitchFamily="34" charset="0"/>
                <a:cs typeface="Arial" panose="020B0604020202020204" pitchFamily="34" charset="0"/>
              </a:rPr>
              <a:t>There is not utter peace/righteousness.</a:t>
            </a:r>
          </a:p>
          <a:p>
            <a:r>
              <a:rPr lang="en-US" sz="2400" dirty="0">
                <a:latin typeface="Arial" panose="020B0604020202020204" pitchFamily="34" charset="0"/>
                <a:cs typeface="Arial" panose="020B0604020202020204" pitchFamily="34" charset="0"/>
              </a:rPr>
              <a:t>The garden curse isn’t reversed; still have death.</a:t>
            </a:r>
          </a:p>
        </p:txBody>
      </p:sp>
      <p:pic>
        <p:nvPicPr>
          <p:cNvPr id="10" name="Picture 9">
            <a:extLst>
              <a:ext uri="{FF2B5EF4-FFF2-40B4-BE49-F238E27FC236}">
                <a16:creationId xmlns:a16="http://schemas.microsoft.com/office/drawing/2014/main" id="{B8F8D925-411A-A342-AD20-174054E49F1A}"/>
              </a:ext>
            </a:extLst>
          </p:cNvPr>
          <p:cNvPicPr>
            <a:picLocks noChangeAspect="1"/>
          </p:cNvPicPr>
          <p:nvPr/>
        </p:nvPicPr>
        <p:blipFill>
          <a:blip r:embed="rId2"/>
          <a:stretch>
            <a:fillRect/>
          </a:stretch>
        </p:blipFill>
        <p:spPr>
          <a:xfrm>
            <a:off x="7372415" y="5551833"/>
            <a:ext cx="1730198" cy="1306167"/>
          </a:xfrm>
          <a:prstGeom prst="rect">
            <a:avLst/>
          </a:prstGeom>
        </p:spPr>
      </p:pic>
      <p:sp>
        <p:nvSpPr>
          <p:cNvPr id="8" name="Pentagon 7">
            <a:extLst>
              <a:ext uri="{FF2B5EF4-FFF2-40B4-BE49-F238E27FC236}">
                <a16:creationId xmlns:a16="http://schemas.microsoft.com/office/drawing/2014/main" id="{3D5BE71F-5788-9646-AAB7-7B261BBDF902}"/>
              </a:ext>
            </a:extLst>
          </p:cNvPr>
          <p:cNvSpPr/>
          <p:nvPr/>
        </p:nvSpPr>
        <p:spPr>
          <a:xfrm rot="6543718">
            <a:off x="5696700" y="4455582"/>
            <a:ext cx="1640387" cy="2217736"/>
          </a:xfrm>
          <a:prstGeom prst="homePlate">
            <a:avLst>
              <a:gd name="adj" fmla="val 63801"/>
            </a:avLst>
          </a:prstGeom>
          <a:solidFill>
            <a:srgbClr val="2E559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dirty="0"/>
              <a:t>Now, Not Yet</a:t>
            </a:r>
          </a:p>
        </p:txBody>
      </p:sp>
    </p:spTree>
    <p:extLst>
      <p:ext uri="{BB962C8B-B14F-4D97-AF65-F5344CB8AC3E}">
        <p14:creationId xmlns:p14="http://schemas.microsoft.com/office/powerpoint/2010/main" val="137247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lumMod val="40000"/>
                  <a:lumOff val="60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1034231" y="3127583"/>
            <a:ext cx="3919382" cy="30777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The kingdom came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Col. 1:13</a:t>
            </a:r>
          </a:p>
        </p:txBody>
      </p:sp>
      <p:sp>
        <p:nvSpPr>
          <p:cNvPr id="7" name="TextBox 6">
            <a:extLst>
              <a:ext uri="{FF2B5EF4-FFF2-40B4-BE49-F238E27FC236}">
                <a16:creationId xmlns:a16="http://schemas.microsoft.com/office/drawing/2014/main" id="{6EEE3726-3C5F-5645-9841-1D73A909F7E8}"/>
              </a:ext>
            </a:extLst>
          </p:cNvPr>
          <p:cNvSpPr txBox="1"/>
          <p:nvPr/>
        </p:nvSpPr>
        <p:spPr>
          <a:xfrm>
            <a:off x="5235676" y="1559365"/>
            <a:ext cx="3381070" cy="26161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opperplate" panose="02000504000000020004" pitchFamily="2" charset="77"/>
                <a:ea typeface="+mn-ea"/>
                <a:cs typeface="+mn-cs"/>
              </a:rPr>
              <a:t>The Kingdom Coming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opperplate" panose="02000504000000020004" pitchFamily="2" charset="77"/>
                <a:ea typeface="+mn-ea"/>
                <a:cs typeface="+mn-cs"/>
              </a:rPr>
              <a:t>2 Pet. 1:11</a:t>
            </a:r>
          </a:p>
        </p:txBody>
      </p:sp>
      <p:sp>
        <p:nvSpPr>
          <p:cNvPr id="8" name="Rectangle 7">
            <a:extLst>
              <a:ext uri="{FF2B5EF4-FFF2-40B4-BE49-F238E27FC236}">
                <a16:creationId xmlns:a16="http://schemas.microsoft.com/office/drawing/2014/main" id="{C7E1BEC0-F4CB-964A-A324-FC3F98989C24}"/>
              </a:ext>
            </a:extLst>
          </p:cNvPr>
          <p:cNvSpPr/>
          <p:nvPr/>
        </p:nvSpPr>
        <p:spPr>
          <a:xfrm>
            <a:off x="235480" y="206481"/>
            <a:ext cx="3122971" cy="584775"/>
          </a:xfrm>
          <a:prstGeom prst="rect">
            <a:avLst/>
          </a:prstGeom>
        </p:spPr>
        <p:txBody>
          <a:bodyPr wrap="none">
            <a:spAutoFit/>
          </a:bodyPr>
          <a:lstStyle/>
          <a:p>
            <a:r>
              <a:rPr lang="en-US" sz="3200" dirty="0">
                <a:latin typeface="Arial" panose="020B0604020202020204" pitchFamily="34" charset="0"/>
                <a:cs typeface="Arial" panose="020B0604020202020204" pitchFamily="34" charset="0"/>
              </a:rPr>
              <a:t>If we get this…. </a:t>
            </a:r>
          </a:p>
        </p:txBody>
      </p:sp>
    </p:spTree>
    <p:extLst>
      <p:ext uri="{BB962C8B-B14F-4D97-AF65-F5344CB8AC3E}">
        <p14:creationId xmlns:p14="http://schemas.microsoft.com/office/powerpoint/2010/main" val="338592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489587"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6A748131-5C39-FA4F-B295-DD34ECE77295}"/>
              </a:ext>
            </a:extLst>
          </p:cNvPr>
          <p:cNvSpPr/>
          <p:nvPr/>
        </p:nvSpPr>
        <p:spPr>
          <a:xfrm>
            <a:off x="752168" y="2580966"/>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lumMod val="40000"/>
                  <a:lumOff val="60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610940" y="3931453"/>
            <a:ext cx="4765963"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New Heavens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black"/>
                </a:solidFill>
                <a:latin typeface="Copperplate" panose="02000504000000020004" pitchFamily="2" charset="77"/>
              </a:rPr>
              <a:t>New Earth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(now)</a:t>
            </a:r>
            <a:endParaRPr kumimoji="0" lang="en-US" sz="32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endParaRPr>
          </a:p>
        </p:txBody>
      </p:sp>
      <p:sp>
        <p:nvSpPr>
          <p:cNvPr id="7" name="TextBox 6">
            <a:extLst>
              <a:ext uri="{FF2B5EF4-FFF2-40B4-BE49-F238E27FC236}">
                <a16:creationId xmlns:a16="http://schemas.microsoft.com/office/drawing/2014/main" id="{6EEE3726-3C5F-5645-9841-1D73A909F7E8}"/>
              </a:ext>
            </a:extLst>
          </p:cNvPr>
          <p:cNvSpPr txBox="1"/>
          <p:nvPr/>
        </p:nvSpPr>
        <p:spPr>
          <a:xfrm>
            <a:off x="4592440" y="1682382"/>
            <a:ext cx="4266419"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opperplate" panose="02000504000000020004" pitchFamily="2" charset="77"/>
                <a:ea typeface="+mn-ea"/>
                <a:cs typeface="+mn-cs"/>
              </a:rPr>
              <a:t>New Heavens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white"/>
                </a:solidFill>
                <a:latin typeface="Copperplate" panose="02000504000000020004" pitchFamily="2" charset="77"/>
              </a:rPr>
              <a:t>New Earth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white"/>
                </a:solidFill>
                <a:latin typeface="Copperplate" panose="02000504000000020004" pitchFamily="2" charset="77"/>
              </a:rPr>
              <a:t>(Ultimately)</a:t>
            </a:r>
            <a:endParaRPr kumimoji="0" lang="en-US" sz="3200" b="1" i="0" u="none" strike="noStrike" kern="1200" cap="none" spc="0" normalizeH="0" baseline="0" noProof="0" dirty="0">
              <a:ln>
                <a:noFill/>
              </a:ln>
              <a:solidFill>
                <a:prstClr val="white"/>
              </a:solidFill>
              <a:effectLst/>
              <a:uLnTx/>
              <a:uFillTx/>
              <a:latin typeface="Copperplate" panose="02000504000000020004" pitchFamily="2" charset="77"/>
              <a:ea typeface="+mn-ea"/>
              <a:cs typeface="+mn-cs"/>
            </a:endParaRPr>
          </a:p>
        </p:txBody>
      </p:sp>
      <p:sp>
        <p:nvSpPr>
          <p:cNvPr id="8" name="Rectangle 7">
            <a:extLst>
              <a:ext uri="{FF2B5EF4-FFF2-40B4-BE49-F238E27FC236}">
                <a16:creationId xmlns:a16="http://schemas.microsoft.com/office/drawing/2014/main" id="{2750CA0A-8BF7-2940-857E-4EEC37E5B407}"/>
              </a:ext>
            </a:extLst>
          </p:cNvPr>
          <p:cNvSpPr/>
          <p:nvPr/>
        </p:nvSpPr>
        <p:spPr>
          <a:xfrm>
            <a:off x="235480" y="206481"/>
            <a:ext cx="2552302" cy="1077218"/>
          </a:xfrm>
          <a:prstGeom prst="rect">
            <a:avLst/>
          </a:prstGeom>
        </p:spPr>
        <p:txBody>
          <a:bodyPr wrap="none">
            <a:spAutoFit/>
          </a:bodyPr>
          <a:lstStyle/>
          <a:p>
            <a:r>
              <a:rPr lang="en-US" sz="3200" dirty="0">
                <a:latin typeface="Arial" panose="020B0604020202020204" pitchFamily="34" charset="0"/>
                <a:cs typeface="Arial" panose="020B0604020202020204" pitchFamily="34" charset="0"/>
              </a:rPr>
              <a:t>Then we get </a:t>
            </a:r>
          </a:p>
          <a:p>
            <a:r>
              <a:rPr lang="en-US" sz="3200" dirty="0">
                <a:latin typeface="Arial" panose="020B0604020202020204" pitchFamily="34" charset="0"/>
                <a:cs typeface="Arial" panose="020B0604020202020204" pitchFamily="34" charset="0"/>
              </a:rPr>
              <a:t>this…. </a:t>
            </a:r>
          </a:p>
        </p:txBody>
      </p:sp>
    </p:spTree>
    <p:extLst>
      <p:ext uri="{BB962C8B-B14F-4D97-AF65-F5344CB8AC3E}">
        <p14:creationId xmlns:p14="http://schemas.microsoft.com/office/powerpoint/2010/main" val="328541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19DC181-7392-AF42-BA51-54B47DF296A9}"/>
              </a:ext>
            </a:extLst>
          </p:cNvPr>
          <p:cNvSpPr/>
          <p:nvPr/>
        </p:nvSpPr>
        <p:spPr>
          <a:xfrm>
            <a:off x="1651819" y="206481"/>
            <a:ext cx="7492181" cy="58993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6A748131-5C39-FA4F-B295-DD34ECE77295}"/>
              </a:ext>
            </a:extLst>
          </p:cNvPr>
          <p:cNvSpPr/>
          <p:nvPr/>
        </p:nvSpPr>
        <p:spPr>
          <a:xfrm>
            <a:off x="-33932" y="819487"/>
            <a:ext cx="4483509" cy="417379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lumMod val="40000"/>
                  <a:lumOff val="60000"/>
                </a:srgb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85233BF-9F45-0E4A-8CD7-50EBB8EBBEBA}"/>
              </a:ext>
            </a:extLst>
          </p:cNvPr>
          <p:cNvSpPr txBox="1"/>
          <p:nvPr/>
        </p:nvSpPr>
        <p:spPr>
          <a:xfrm>
            <a:off x="-175160" y="2094329"/>
            <a:ext cx="4765963"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New Heavens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prstClr val="black"/>
                </a:solidFill>
                <a:latin typeface="Copperplate" panose="02000504000000020004" pitchFamily="2" charset="77"/>
              </a:rPr>
              <a:t>New Earth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(now)</a:t>
            </a:r>
            <a:endParaRPr kumimoji="0" lang="en-US" sz="320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endParaRPr>
          </a:p>
        </p:txBody>
      </p:sp>
      <p:sp>
        <p:nvSpPr>
          <p:cNvPr id="7" name="TextBox 6">
            <a:extLst>
              <a:ext uri="{FF2B5EF4-FFF2-40B4-BE49-F238E27FC236}">
                <a16:creationId xmlns:a16="http://schemas.microsoft.com/office/drawing/2014/main" id="{6EEE3726-3C5F-5645-9841-1D73A909F7E8}"/>
              </a:ext>
            </a:extLst>
          </p:cNvPr>
          <p:cNvSpPr txBox="1"/>
          <p:nvPr/>
        </p:nvSpPr>
        <p:spPr>
          <a:xfrm>
            <a:off x="4262656" y="617001"/>
            <a:ext cx="4266419"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opperplate" panose="02000504000000020004" pitchFamily="2" charset="77"/>
                <a:ea typeface="+mn-ea"/>
                <a:cs typeface="+mn-cs"/>
              </a:rPr>
              <a:t>N.H.N.E.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prstClr val="white"/>
                </a:solidFill>
                <a:latin typeface="Copperplate" panose="02000504000000020004" pitchFamily="2" charset="77"/>
              </a:rPr>
              <a:t>Had a deeper meaning in God’s ultimate plan: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Arial" panose="020B0604020202020204" pitchFamily="34" charset="0"/>
                <a:cs typeface="Arial" panose="020B0604020202020204" pitchFamily="34" charset="0"/>
              </a:rPr>
              <a:t>Rom. 4:13-14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Arial" panose="020B0604020202020204" pitchFamily="34" charset="0"/>
                <a:cs typeface="Arial" panose="020B0604020202020204" pitchFamily="34" charset="0"/>
              </a:rPr>
              <a:t>8:18-23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Arial" panose="020B0604020202020204" pitchFamily="34" charset="0"/>
                <a:cs typeface="Arial" panose="020B0604020202020204" pitchFamily="34" charset="0"/>
              </a:rPr>
              <a:t>2 Peter 3:10-13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Arial" panose="020B0604020202020204" pitchFamily="34" charset="0"/>
                <a:cs typeface="Arial" panose="020B0604020202020204" pitchFamily="34" charset="0"/>
              </a:rPr>
              <a:t>Acts 3:19-21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white"/>
                </a:solidFill>
                <a:latin typeface="Arial" panose="020B0604020202020204" pitchFamily="34" charset="0"/>
                <a:cs typeface="Arial" panose="020B0604020202020204" pitchFamily="34" charset="0"/>
              </a:rPr>
              <a:t>Rev. 21-22</a:t>
            </a:r>
          </a:p>
        </p:txBody>
      </p:sp>
    </p:spTree>
    <p:extLst>
      <p:ext uri="{BB962C8B-B14F-4D97-AF65-F5344CB8AC3E}">
        <p14:creationId xmlns:p14="http://schemas.microsoft.com/office/powerpoint/2010/main" val="405303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6D9743B9-2CD4-4B4B-897A-348878DCF22E}"/>
              </a:ext>
            </a:extLst>
          </p:cNvPr>
          <p:cNvCxnSpPr>
            <a:cxnSpLocks/>
          </p:cNvCxnSpPr>
          <p:nvPr/>
        </p:nvCxnSpPr>
        <p:spPr>
          <a:xfrm>
            <a:off x="4672379" y="1411001"/>
            <a:ext cx="0" cy="52530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DA53B3-24A3-CF49-9CE1-85E55A14FDBB}"/>
              </a:ext>
            </a:extLst>
          </p:cNvPr>
          <p:cNvCxnSpPr>
            <a:cxnSpLocks/>
          </p:cNvCxnSpPr>
          <p:nvPr/>
        </p:nvCxnSpPr>
        <p:spPr>
          <a:xfrm>
            <a:off x="292733" y="2112502"/>
            <a:ext cx="860367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7856C74-A73D-8744-A1B0-18BE654A9581}"/>
              </a:ext>
            </a:extLst>
          </p:cNvPr>
          <p:cNvSpPr txBox="1"/>
          <p:nvPr/>
        </p:nvSpPr>
        <p:spPr>
          <a:xfrm>
            <a:off x="268553" y="0"/>
            <a:ext cx="7976037"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What’s it going to be like?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rPr>
              <a:t>From 1 </a:t>
            </a:r>
            <a:r>
              <a:rPr lang="en-US" sz="4400" dirty="0">
                <a:solidFill>
                  <a:prstClr val="black"/>
                </a:solidFill>
                <a:latin typeface="Copperplate" panose="02000504000000020004" pitchFamily="2" charset="77"/>
              </a:rPr>
              <a:t>Cor 15</a:t>
            </a:r>
            <a:endParaRPr kumimoji="0" lang="en-US" sz="4400" b="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endParaRPr>
          </a:p>
        </p:txBody>
      </p:sp>
      <p:sp>
        <p:nvSpPr>
          <p:cNvPr id="14" name="TextBox 13">
            <a:extLst>
              <a:ext uri="{FF2B5EF4-FFF2-40B4-BE49-F238E27FC236}">
                <a16:creationId xmlns:a16="http://schemas.microsoft.com/office/drawing/2014/main" id="{995E3147-56C1-9E47-BD28-F1242C52D957}"/>
              </a:ext>
            </a:extLst>
          </p:cNvPr>
          <p:cNvSpPr txBox="1"/>
          <p:nvPr/>
        </p:nvSpPr>
        <p:spPr>
          <a:xfrm>
            <a:off x="295369" y="1530917"/>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rial" panose="020B0604020202020204" pitchFamily="34" charset="0"/>
                <a:cs typeface="Arial" panose="020B0604020202020204" pitchFamily="34" charset="0"/>
              </a:rPr>
              <a:t>Before the Resurrection</a:t>
            </a:r>
            <a:endParaRPr kumimoji="0" lang="en-US"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79C95829-C714-2340-B8BA-87966AF123C2}"/>
              </a:ext>
            </a:extLst>
          </p:cNvPr>
          <p:cNvSpPr txBox="1"/>
          <p:nvPr/>
        </p:nvSpPr>
        <p:spPr>
          <a:xfrm>
            <a:off x="5209407" y="1530918"/>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rial" panose="020B0604020202020204" pitchFamily="34" charset="0"/>
                <a:cs typeface="Arial" panose="020B0604020202020204" pitchFamily="34" charset="0"/>
              </a:rPr>
              <a:t>At the Resurrection</a:t>
            </a:r>
            <a:endParaRPr kumimoji="0" lang="en-US"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F3C7F209-E005-6145-BF5D-A72FEF73B794}"/>
              </a:ext>
            </a:extLst>
          </p:cNvPr>
          <p:cNvSpPr txBox="1"/>
          <p:nvPr/>
        </p:nvSpPr>
        <p:spPr>
          <a:xfrm>
            <a:off x="295369" y="2403309"/>
            <a:ext cx="432601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Our current body (flesh and blood)</a:t>
            </a:r>
          </a:p>
        </p:txBody>
      </p:sp>
      <p:sp>
        <p:nvSpPr>
          <p:cNvPr id="23" name="TextBox 22">
            <a:extLst>
              <a:ext uri="{FF2B5EF4-FFF2-40B4-BE49-F238E27FC236}">
                <a16:creationId xmlns:a16="http://schemas.microsoft.com/office/drawing/2014/main" id="{CF5EAF3F-066A-F54A-8881-660C2A57B757}"/>
              </a:ext>
            </a:extLst>
          </p:cNvPr>
          <p:cNvSpPr txBox="1"/>
          <p:nvPr/>
        </p:nvSpPr>
        <p:spPr>
          <a:xfrm>
            <a:off x="5209407" y="2403308"/>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body</a:t>
            </a:r>
          </a:p>
        </p:txBody>
      </p:sp>
      <p:sp>
        <p:nvSpPr>
          <p:cNvPr id="24" name="TextBox 23">
            <a:extLst>
              <a:ext uri="{FF2B5EF4-FFF2-40B4-BE49-F238E27FC236}">
                <a16:creationId xmlns:a16="http://schemas.microsoft.com/office/drawing/2014/main" id="{0F3061A5-73F6-8B44-A02D-9A2FF45B0B58}"/>
              </a:ext>
            </a:extLst>
          </p:cNvPr>
          <p:cNvSpPr txBox="1"/>
          <p:nvPr/>
        </p:nvSpPr>
        <p:spPr>
          <a:xfrm>
            <a:off x="268553" y="3155780"/>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 a seed (v.37)</a:t>
            </a:r>
          </a:p>
        </p:txBody>
      </p:sp>
      <p:sp>
        <p:nvSpPr>
          <p:cNvPr id="25" name="TextBox 24">
            <a:extLst>
              <a:ext uri="{FF2B5EF4-FFF2-40B4-BE49-F238E27FC236}">
                <a16:creationId xmlns:a16="http://schemas.microsoft.com/office/drawing/2014/main" id="{29119A13-62C3-8F4B-8E36-1A74E04DACAD}"/>
              </a:ext>
            </a:extLst>
          </p:cNvPr>
          <p:cNvSpPr txBox="1"/>
          <p:nvPr/>
        </p:nvSpPr>
        <p:spPr>
          <a:xfrm>
            <a:off x="5209407" y="3155780"/>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Different as the plant</a:t>
            </a:r>
          </a:p>
        </p:txBody>
      </p:sp>
      <p:pic>
        <p:nvPicPr>
          <p:cNvPr id="4" name="Picture 3">
            <a:extLst>
              <a:ext uri="{FF2B5EF4-FFF2-40B4-BE49-F238E27FC236}">
                <a16:creationId xmlns:a16="http://schemas.microsoft.com/office/drawing/2014/main" id="{42E6AC0B-F950-9E4A-A879-944EB17322D4}"/>
              </a:ext>
            </a:extLst>
          </p:cNvPr>
          <p:cNvPicPr>
            <a:picLocks noChangeAspect="1"/>
          </p:cNvPicPr>
          <p:nvPr/>
        </p:nvPicPr>
        <p:blipFill>
          <a:blip r:embed="rId2"/>
          <a:stretch>
            <a:fillRect/>
          </a:stretch>
        </p:blipFill>
        <p:spPr>
          <a:xfrm>
            <a:off x="359431" y="2946588"/>
            <a:ext cx="4014162" cy="3174167"/>
          </a:xfrm>
          <a:prstGeom prst="rect">
            <a:avLst/>
          </a:prstGeom>
        </p:spPr>
      </p:pic>
      <p:sp>
        <p:nvSpPr>
          <p:cNvPr id="26" name="TextBox 25">
            <a:extLst>
              <a:ext uri="{FF2B5EF4-FFF2-40B4-BE49-F238E27FC236}">
                <a16:creationId xmlns:a16="http://schemas.microsoft.com/office/drawing/2014/main" id="{8206A61A-F85B-2840-81A2-FB7675DAF6BA}"/>
              </a:ext>
            </a:extLst>
          </p:cNvPr>
          <p:cNvSpPr txBox="1"/>
          <p:nvPr/>
        </p:nvSpPr>
        <p:spPr>
          <a:xfrm>
            <a:off x="268553" y="6202371"/>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First heaven and earth</a:t>
            </a:r>
          </a:p>
        </p:txBody>
      </p:sp>
      <p:sp>
        <p:nvSpPr>
          <p:cNvPr id="27" name="TextBox 26">
            <a:extLst>
              <a:ext uri="{FF2B5EF4-FFF2-40B4-BE49-F238E27FC236}">
                <a16:creationId xmlns:a16="http://schemas.microsoft.com/office/drawing/2014/main" id="{DF620F53-EA21-0F4F-A813-2FB41A788BF3}"/>
              </a:ext>
            </a:extLst>
          </p:cNvPr>
          <p:cNvSpPr txBox="1"/>
          <p:nvPr/>
        </p:nvSpPr>
        <p:spPr>
          <a:xfrm>
            <a:off x="5131596" y="6202370"/>
            <a:ext cx="43260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rial" panose="020B0604020202020204" pitchFamily="34" charset="0"/>
                <a:cs typeface="Arial" panose="020B0604020202020204" pitchFamily="34" charset="0"/>
              </a:rPr>
              <a:t>N</a:t>
            </a:r>
            <a:r>
              <a:rPr kumimoji="0" lang="en-US" sz="2400" b="0" i="0"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ew</a:t>
            </a:r>
            <a:r>
              <a:rPr kumimoji="0" lang="en-US"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heaven and earth</a:t>
            </a:r>
          </a:p>
        </p:txBody>
      </p:sp>
      <p:pic>
        <p:nvPicPr>
          <p:cNvPr id="6" name="Picture 5">
            <a:extLst>
              <a:ext uri="{FF2B5EF4-FFF2-40B4-BE49-F238E27FC236}">
                <a16:creationId xmlns:a16="http://schemas.microsoft.com/office/drawing/2014/main" id="{25C2870A-DA02-D841-A7A0-B9FD5899E375}"/>
              </a:ext>
            </a:extLst>
          </p:cNvPr>
          <p:cNvPicPr>
            <a:picLocks noChangeAspect="1"/>
          </p:cNvPicPr>
          <p:nvPr/>
        </p:nvPicPr>
        <p:blipFill>
          <a:blip r:embed="rId3"/>
          <a:stretch>
            <a:fillRect/>
          </a:stretch>
        </p:blipFill>
        <p:spPr>
          <a:xfrm>
            <a:off x="4845040" y="2946589"/>
            <a:ext cx="3878705" cy="3174167"/>
          </a:xfrm>
          <a:prstGeom prst="rect">
            <a:avLst/>
          </a:prstGeom>
        </p:spPr>
      </p:pic>
    </p:spTree>
    <p:extLst>
      <p:ext uri="{BB962C8B-B14F-4D97-AF65-F5344CB8AC3E}">
        <p14:creationId xmlns:p14="http://schemas.microsoft.com/office/powerpoint/2010/main" val="118145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dkDnDiag">
          <a:fgClr>
            <a:schemeClr val="accent6">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7856C74-A73D-8744-A1B0-18BE654A9581}"/>
              </a:ext>
            </a:extLst>
          </p:cNvPr>
          <p:cNvSpPr txBox="1"/>
          <p:nvPr/>
        </p:nvSpPr>
        <p:spPr>
          <a:xfrm>
            <a:off x="238573" y="119921"/>
            <a:ext cx="797603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600" dirty="0">
                <a:solidFill>
                  <a:prstClr val="black"/>
                </a:solidFill>
                <a:latin typeface="Copperplate" panose="02000504000000020004" pitchFamily="2" charset="77"/>
              </a:rPr>
              <a:t>So what?</a:t>
            </a:r>
            <a:endParaRPr kumimoji="0" lang="en-US" sz="6600" b="0" i="0" u="none" strike="noStrike" kern="1200" cap="none" spc="0" normalizeH="0" baseline="0" noProof="0" dirty="0">
              <a:ln>
                <a:noFill/>
              </a:ln>
              <a:solidFill>
                <a:prstClr val="black"/>
              </a:solidFill>
              <a:effectLst/>
              <a:uLnTx/>
              <a:uFillTx/>
              <a:latin typeface="Copperplate" panose="02000504000000020004" pitchFamily="2" charset="77"/>
              <a:ea typeface="+mn-ea"/>
              <a:cs typeface="+mn-cs"/>
            </a:endParaRPr>
          </a:p>
        </p:txBody>
      </p:sp>
      <p:sp>
        <p:nvSpPr>
          <p:cNvPr id="2" name="TextBox 1">
            <a:extLst>
              <a:ext uri="{FF2B5EF4-FFF2-40B4-BE49-F238E27FC236}">
                <a16:creationId xmlns:a16="http://schemas.microsoft.com/office/drawing/2014/main" id="{2EFF2C8B-805D-EC42-96BC-46570A9EB3AE}"/>
              </a:ext>
            </a:extLst>
          </p:cNvPr>
          <p:cNvSpPr txBox="1"/>
          <p:nvPr/>
        </p:nvSpPr>
        <p:spPr>
          <a:xfrm>
            <a:off x="524656" y="1109272"/>
            <a:ext cx="8079698" cy="4524315"/>
          </a:xfrm>
          <a:prstGeom prst="rect">
            <a:avLst/>
          </a:prstGeom>
          <a:noFill/>
        </p:spPr>
        <p:txBody>
          <a:bodyPr wrap="square" rtlCol="0">
            <a:spAutoFit/>
          </a:bodyPr>
          <a:lstStyle/>
          <a:p>
            <a:pPr marL="285750" indent="-285750">
              <a:buFont typeface="Arial" panose="020B0604020202020204" pitchFamily="34" charset="0"/>
              <a:buChar char="•"/>
            </a:pPr>
            <a:r>
              <a:rPr lang="en-US" sz="3600" dirty="0">
                <a:latin typeface="Arial" panose="020B0604020202020204" pitchFamily="34" charset="0"/>
                <a:cs typeface="Arial" panose="020B0604020202020204" pitchFamily="34" charset="0"/>
              </a:rPr>
              <a:t>Kick the bucket list.</a:t>
            </a:r>
          </a:p>
          <a:p>
            <a:pPr marL="285750" indent="-285750">
              <a:buFont typeface="Arial" panose="020B0604020202020204" pitchFamily="34" charset="0"/>
              <a:buChar char="•"/>
            </a:pPr>
            <a:r>
              <a:rPr lang="en-US" sz="3600" dirty="0">
                <a:latin typeface="Arial" panose="020B0604020202020204" pitchFamily="34" charset="0"/>
                <a:cs typeface="Arial" panose="020B0604020202020204" pitchFamily="34" charset="0"/>
              </a:rPr>
              <a:t>We are living </a:t>
            </a:r>
            <a:r>
              <a:rPr lang="en-US" sz="3600" b="1" dirty="0">
                <a:latin typeface="Arial" panose="020B0604020202020204" pitchFamily="34" charset="0"/>
                <a:cs typeface="Arial" panose="020B0604020202020204" pitchFamily="34" charset="0"/>
              </a:rPr>
              <a:t>now</a:t>
            </a:r>
            <a:r>
              <a:rPr lang="en-US" sz="3600" dirty="0">
                <a:latin typeface="Arial" panose="020B0604020202020204" pitchFamily="34" charset="0"/>
                <a:cs typeface="Arial" panose="020B0604020202020204" pitchFamily="34" charset="0"/>
              </a:rPr>
              <a:t> within those beautiful images. Abundance and Peace. (Mk. 4)</a:t>
            </a:r>
          </a:p>
          <a:p>
            <a:pPr marL="285750" indent="-285750">
              <a:buFont typeface="Arial" panose="020B0604020202020204" pitchFamily="34" charset="0"/>
              <a:buChar char="•"/>
            </a:pPr>
            <a:r>
              <a:rPr lang="en-US" sz="3600" dirty="0">
                <a:latin typeface="Arial" panose="020B0604020202020204" pitchFamily="34" charset="0"/>
                <a:cs typeface="Arial" panose="020B0604020202020204" pitchFamily="34" charset="0"/>
              </a:rPr>
              <a:t>The life we live now is a </a:t>
            </a:r>
            <a:r>
              <a:rPr lang="en-US" sz="3600" b="1" dirty="0">
                <a:latin typeface="Arial" panose="020B0604020202020204" pitchFamily="34" charset="0"/>
                <a:cs typeface="Arial" panose="020B0604020202020204" pitchFamily="34" charset="0"/>
              </a:rPr>
              <a:t>foretaste</a:t>
            </a:r>
            <a:r>
              <a:rPr lang="en-US" sz="3600" dirty="0">
                <a:latin typeface="Arial" panose="020B0604020202020204" pitchFamily="34" charset="0"/>
                <a:cs typeface="Arial" panose="020B0604020202020204" pitchFamily="34" charset="0"/>
              </a:rPr>
              <a:t> of what is to come. If not, why not?</a:t>
            </a:r>
          </a:p>
          <a:p>
            <a:pPr marL="285750" indent="-285750">
              <a:buFont typeface="Arial" panose="020B0604020202020204" pitchFamily="34" charset="0"/>
              <a:buChar char="•"/>
            </a:pPr>
            <a:r>
              <a:rPr lang="en-US" sz="3600" dirty="0">
                <a:latin typeface="Arial" panose="020B0604020202020204" pitchFamily="34" charset="0"/>
                <a:cs typeface="Arial" panose="020B0604020202020204" pitchFamily="34" charset="0"/>
              </a:rPr>
              <a:t>From Garden </a:t>
            </a:r>
            <a:r>
              <a:rPr lang="en-US" sz="3600" i="1" dirty="0">
                <a:latin typeface="Arial" panose="020B0604020202020204" pitchFamily="34" charset="0"/>
                <a:cs typeface="Arial" panose="020B0604020202020204" pitchFamily="34" charset="0"/>
              </a:rPr>
              <a:t>to</a:t>
            </a:r>
            <a:r>
              <a:rPr lang="en-US" sz="3600" dirty="0">
                <a:latin typeface="Arial" panose="020B0604020202020204" pitchFamily="34" charset="0"/>
                <a:cs typeface="Arial" panose="020B0604020202020204" pitchFamily="34" charset="0"/>
              </a:rPr>
              <a:t> Garden</a:t>
            </a:r>
          </a:p>
          <a:p>
            <a:pPr marL="285750" indent="-28575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425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7CE2AF-2AE8-0D4E-9437-AD9FEF3309C5}" vid="{DDE81716-C110-4045-AFD4-71709B6D01DF}"/>
    </a:ext>
  </a:extLst>
</a:theme>
</file>

<file path=docProps/app.xml><?xml version="1.0" encoding="utf-8"?>
<Properties xmlns="http://schemas.openxmlformats.org/officeDocument/2006/extended-properties" xmlns:vt="http://schemas.openxmlformats.org/officeDocument/2006/docPropsVTypes">
  <Template>Office Theme</Template>
  <TotalTime>2835</TotalTime>
  <Words>690</Words>
  <Application>Microsoft Macintosh PowerPoint</Application>
  <PresentationFormat>On-screen Show (4:3)</PresentationFormat>
  <Paragraphs>109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Copperplate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37</cp:revision>
  <dcterms:created xsi:type="dcterms:W3CDTF">2024-11-11T17:47:08Z</dcterms:created>
  <dcterms:modified xsi:type="dcterms:W3CDTF">2024-11-24T13:37:21Z</dcterms:modified>
</cp:coreProperties>
</file>